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4" r:id="rId4"/>
    <p:sldId id="25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62" r:id="rId13"/>
    <p:sldId id="285" r:id="rId14"/>
    <p:sldId id="263" r:id="rId15"/>
    <p:sldId id="264" r:id="rId16"/>
    <p:sldId id="265" r:id="rId17"/>
    <p:sldId id="266" r:id="rId18"/>
    <p:sldId id="267" r:id="rId19"/>
    <p:sldId id="273" r:id="rId20"/>
    <p:sldId id="289" r:id="rId21"/>
    <p:sldId id="287" r:id="rId22"/>
    <p:sldId id="288" r:id="rId23"/>
    <p:sldId id="286" r:id="rId24"/>
    <p:sldId id="269" r:id="rId25"/>
    <p:sldId id="270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3D4A9-AFEC-A341-93CB-6395F80FD53C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EBAB0-2F95-4E45-8AE0-A263A501C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2ECD0C6-979B-264C-9CFA-E57453F7F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7DA7-CA5E-8746-A0CE-99AEE5F13D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A550-46D2-7E42-AFE2-95EFD157C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ahoma"/>
              </a:rPr>
              <a:t>Understanding Verbs: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ahoma"/>
              </a:rPr>
              <a:t>Gerunds, Participles, and Infinitives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QUIZ TIME!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Aren’t you glad you were paying attention?!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Daniel started doing his homework at 12:30 PM. </a:t>
            </a:r>
          </a:p>
          <a:p>
            <a:r>
              <a:rPr lang="en-US" sz="2800" dirty="0">
                <a:solidFill>
                  <a:schemeClr val="bg2"/>
                </a:solidFill>
              </a:rPr>
              <a:t>He apologized for being late. </a:t>
            </a:r>
          </a:p>
          <a:p>
            <a:r>
              <a:rPr lang="en-US" sz="2800" dirty="0">
                <a:solidFill>
                  <a:schemeClr val="folHlink"/>
                </a:solidFill>
              </a:rPr>
              <a:t>He insisted on speaking to the manager because there was a fly in his soup. </a:t>
            </a:r>
          </a:p>
          <a:p>
            <a:r>
              <a:rPr lang="en-US" sz="2800" b="1" dirty="0">
                <a:solidFill>
                  <a:schemeClr val="hlink"/>
                </a:solidFill>
              </a:rPr>
              <a:t>Bonus</a:t>
            </a:r>
            <a:r>
              <a:rPr lang="en-US" sz="2800" dirty="0">
                <a:solidFill>
                  <a:schemeClr val="hlink"/>
                </a:solidFill>
              </a:rPr>
              <a:t>: She made plans for leaving home to go to Fiji. 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105400"/>
            <a:ext cx="48768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Answers!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Cross your fingers!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Doing</a:t>
            </a:r>
          </a:p>
          <a:p>
            <a:r>
              <a:rPr lang="en-US" sz="2800" dirty="0">
                <a:solidFill>
                  <a:schemeClr val="bg2"/>
                </a:solidFill>
              </a:rPr>
              <a:t>Being</a:t>
            </a:r>
          </a:p>
          <a:p>
            <a:r>
              <a:rPr lang="en-US" sz="2800" dirty="0">
                <a:solidFill>
                  <a:schemeClr val="folHlink"/>
                </a:solidFill>
              </a:rPr>
              <a:t>Speaking</a:t>
            </a:r>
          </a:p>
          <a:p>
            <a:r>
              <a:rPr lang="en-US" sz="2800" dirty="0">
                <a:solidFill>
                  <a:schemeClr val="hlink"/>
                </a:solidFill>
              </a:rPr>
              <a:t>Leaving- object of preposition</a:t>
            </a:r>
          </a:p>
          <a:p>
            <a:endParaRPr lang="en-US" sz="2800" dirty="0">
              <a:solidFill>
                <a:schemeClr val="hlink"/>
              </a:solidFill>
            </a:endParaRPr>
          </a:p>
        </p:txBody>
      </p:sp>
      <p:sp>
        <p:nvSpPr>
          <p:cNvPr id="26631" name="AutoShape 7"/>
          <p:cNvSpPr>
            <a:spLocks noGrp="1" noChangeArrowheads="1"/>
          </p:cNvSpPr>
          <p:nvPr>
            <p:ph sz="half" idx="2"/>
          </p:nvPr>
        </p:nvSpPr>
        <p:spPr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CC"/>
          </a:solidFill>
          <a:ln>
            <a:solidFill>
              <a:srgbClr val="800080"/>
            </a:solidFill>
          </a:ln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800"/>
              <a:t>Life would be empty without </a:t>
            </a:r>
            <a:r>
              <a:rPr lang="en-US" sz="2800" i="1"/>
              <a:t>Gerunds</a:t>
            </a:r>
            <a:endParaRPr lang="en-US" sz="280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ahoma"/>
              </a:rPr>
              <a:t>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Participles are </a:t>
            </a:r>
            <a:r>
              <a:rPr lang="en-US" dirty="0" err="1" smtClean="0">
                <a:solidFill>
                  <a:srgbClr val="000000"/>
                </a:solidFill>
                <a:latin typeface="Helvetica"/>
              </a:rPr>
              <a:t>verbals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 that usually function as adjectives and occasionally function as adverbs. 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Participles generally end with an –</a:t>
            </a:r>
            <a:r>
              <a:rPr lang="en-US" dirty="0" err="1" smtClean="0">
                <a:solidFill>
                  <a:srgbClr val="000000"/>
                </a:solidFill>
                <a:latin typeface="Helvetica"/>
              </a:rPr>
              <a:t>ed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 or –</a:t>
            </a:r>
            <a:r>
              <a:rPr lang="en-US" dirty="0" err="1" smtClean="0">
                <a:solidFill>
                  <a:srgbClr val="000000"/>
                </a:solidFill>
                <a:latin typeface="Helvetica"/>
              </a:rPr>
              <a:t>ing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 ending. 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Since participles are derived from verbs, they express actions or states of being.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ahoma"/>
              </a:rPr>
              <a:t>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800" dirty="0" smtClean="0">
                <a:solidFill>
                  <a:srgbClr val="000000"/>
                </a:solidFill>
                <a:latin typeface="Helvetica"/>
              </a:rPr>
              <a:t>When participles function as adjectives, they are usually found preceding the nouns and pronouns in a sentence. </a:t>
            </a:r>
          </a:p>
          <a:p>
            <a:r>
              <a:rPr lang="en-US" sz="3800" dirty="0" smtClean="0">
                <a:solidFill>
                  <a:srgbClr val="000000"/>
                </a:solidFill>
                <a:latin typeface="Helvetica"/>
              </a:rPr>
              <a:t>When participles function as adverbs, they are typically found following the verb in a sentence.</a:t>
            </a:r>
            <a:endParaRPr lang="en-US" sz="3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ahoma"/>
              </a:rPr>
              <a:t>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There are two types of participles: present participles and past participles.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/>
              </a:rPr>
              <a:t>Present participles have an –</a:t>
            </a:r>
            <a:r>
              <a:rPr lang="en-US" dirty="0" err="1" smtClean="0">
                <a:solidFill>
                  <a:srgbClr val="000000"/>
                </a:solidFill>
                <a:latin typeface="Helvetica"/>
              </a:rPr>
              <a:t>ing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 ending.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/>
              </a:rPr>
              <a:t>Past participles may have one of several past tense endings, including –</a:t>
            </a:r>
            <a:r>
              <a:rPr lang="en-US" dirty="0" err="1" smtClean="0">
                <a:solidFill>
                  <a:srgbClr val="000000"/>
                </a:solidFill>
                <a:latin typeface="Helvetica"/>
              </a:rPr>
              <a:t>ed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, -en, and -</a:t>
            </a:r>
            <a:r>
              <a:rPr lang="en-US" dirty="0" err="1" smtClean="0">
                <a:solidFill>
                  <a:srgbClr val="000000"/>
                </a:solidFill>
                <a:latin typeface="Helvetica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. 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As with gerunds, participles may occur as one word, or they may be part of a participial phrase.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Present Participles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The running water provided a picturesque view. (adjectival) 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The clown was able to stop the raging bull from attacking the rider. (adjectival)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The crushed bug was an unpleasant sight. (adjectival) 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He was able to repair the broken lock. (adjectival)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Present participial phrases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The car stopping at the light was hit by the truck. (adjectival) 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The bull came running towards the rodeo clown. (adverbial)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Past participial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James, amused by the crowd’s response, continued to perform magic tricks. (adjectival) 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Shaken from his near-death experience, John was unable to speak. (adjectival)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ahoma"/>
              </a:rPr>
              <a:t>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An </a:t>
            </a:r>
            <a:r>
              <a:rPr lang="en-US" dirty="0" smtClean="0">
                <a:solidFill>
                  <a:srgbClr val="FF0000"/>
                </a:solidFill>
              </a:rPr>
              <a:t>infinitive </a:t>
            </a:r>
            <a:r>
              <a:rPr lang="en-US" dirty="0" smtClean="0">
                <a:solidFill>
                  <a:schemeClr val="bg1"/>
                </a:solidFill>
              </a:rPr>
              <a:t>is the word “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chemeClr val="bg1"/>
                </a:solidFill>
              </a:rPr>
              <a:t>” plus the base form of a </a:t>
            </a:r>
            <a:r>
              <a:rPr lang="en-US" dirty="0" smtClean="0">
                <a:solidFill>
                  <a:srgbClr val="FF0000"/>
                </a:solidFill>
              </a:rPr>
              <a:t>verb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 wanted </a:t>
            </a:r>
            <a:r>
              <a:rPr lang="en-US" u="sng" dirty="0" smtClean="0">
                <a:solidFill>
                  <a:srgbClr val="FF0000"/>
                </a:solidFill>
              </a:rPr>
              <a:t>to run </a:t>
            </a:r>
            <a:r>
              <a:rPr lang="en-US" u="sng" dirty="0" smtClean="0">
                <a:solidFill>
                  <a:srgbClr val="000000"/>
                </a:solidFill>
              </a:rPr>
              <a:t>out the door</a:t>
            </a:r>
            <a:r>
              <a:rPr lang="en-US" dirty="0" smtClean="0">
                <a:solidFill>
                  <a:srgbClr val="000000"/>
                </a:solidFill>
              </a:rPr>
              <a:t> when the teacher announced a pop quiz.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 tried </a:t>
            </a:r>
            <a:r>
              <a:rPr lang="en-US" u="sng" dirty="0" smtClean="0">
                <a:solidFill>
                  <a:srgbClr val="FF0000"/>
                </a:solidFill>
              </a:rPr>
              <a:t>to think </a:t>
            </a:r>
            <a:r>
              <a:rPr lang="en-US" u="sng" dirty="0" smtClean="0">
                <a:solidFill>
                  <a:srgbClr val="000000"/>
                </a:solidFill>
              </a:rPr>
              <a:t>of an excuse</a:t>
            </a:r>
            <a:r>
              <a:rPr lang="en-US" dirty="0" smtClean="0">
                <a:solidFill>
                  <a:srgbClr val="000000"/>
                </a:solidFill>
              </a:rPr>
              <a:t>, but my mind drew a blank and so I was forced to baby-sit for my bratty cousin.</a:t>
            </a:r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Verbals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A verbal is a noun or an adjective formed from a verb.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There are three kinds of </a:t>
            </a:r>
            <a:r>
              <a:rPr lang="en-US" sz="3600" dirty="0" err="1" smtClean="0">
                <a:solidFill>
                  <a:srgbClr val="000000"/>
                </a:solidFill>
              </a:rPr>
              <a:t>verbals</a:t>
            </a:r>
            <a:r>
              <a:rPr lang="en-US" sz="3600" dirty="0" smtClean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gerunds, participles, and infinitives.</a:t>
            </a:r>
          </a:p>
          <a:p>
            <a:pPr>
              <a:lnSpc>
                <a:spcPct val="90000"/>
              </a:lnSpc>
            </a:pPr>
            <a:r>
              <a:rPr lang="en-US" sz="3600" dirty="0" err="1" smtClean="0">
                <a:solidFill>
                  <a:srgbClr val="000000"/>
                </a:solidFill>
              </a:rPr>
              <a:t>Verbals</a:t>
            </a:r>
            <a:r>
              <a:rPr lang="en-US" sz="3600" dirty="0" smtClean="0">
                <a:solidFill>
                  <a:srgbClr val="000000"/>
                </a:solidFill>
              </a:rPr>
              <a:t> express an action or state of being.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The difference between </a:t>
            </a:r>
            <a:r>
              <a:rPr lang="en-US" sz="3600" dirty="0" err="1" smtClean="0">
                <a:solidFill>
                  <a:srgbClr val="000000"/>
                </a:solidFill>
              </a:rPr>
              <a:t>verbals</a:t>
            </a:r>
            <a:r>
              <a:rPr lang="en-US" sz="3600" dirty="0" smtClean="0">
                <a:solidFill>
                  <a:srgbClr val="000000"/>
                </a:solidFill>
              </a:rPr>
              <a:t> and other nouns and adjectives is that </a:t>
            </a:r>
            <a:r>
              <a:rPr lang="en-US" sz="3600" dirty="0" err="1" smtClean="0">
                <a:solidFill>
                  <a:srgbClr val="000000"/>
                </a:solidFill>
              </a:rPr>
              <a:t>verbals</a:t>
            </a:r>
            <a:r>
              <a:rPr lang="en-US" sz="3600" dirty="0" smtClean="0">
                <a:solidFill>
                  <a:srgbClr val="000000"/>
                </a:solidFill>
              </a:rPr>
              <a:t> can take their own objects even though they are not verbs.</a:t>
            </a:r>
          </a:p>
          <a:p>
            <a:endParaRPr 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To form </a:t>
            </a:r>
            <a:r>
              <a:rPr lang="en-US" sz="4000" b="0"/>
              <a:t>infinitives</a:t>
            </a:r>
            <a:r>
              <a:rPr lang="en-US" sz="4000"/>
              <a:t> use</a:t>
            </a:r>
            <a:br>
              <a:rPr lang="en-US" sz="4000"/>
            </a:br>
            <a:r>
              <a:rPr lang="en-US" sz="4000">
                <a:solidFill>
                  <a:srgbClr val="FF0000"/>
                </a:solidFill>
              </a:rPr>
              <a:t>to + base form of the verb</a:t>
            </a:r>
            <a:br>
              <a:rPr lang="en-US" sz="4000">
                <a:solidFill>
                  <a:srgbClr val="FF0000"/>
                </a:solidFill>
              </a:rPr>
            </a:br>
            <a:r>
              <a:rPr lang="en-US" sz="4000">
                <a:solidFill>
                  <a:schemeClr val="accent2"/>
                </a:solidFill>
              </a:rPr>
              <a:t>I want </a:t>
            </a:r>
            <a:r>
              <a:rPr lang="en-US" sz="4000">
                <a:solidFill>
                  <a:srgbClr val="CC0099"/>
                </a:solidFill>
              </a:rPr>
              <a:t>to dance</a:t>
            </a:r>
            <a:br>
              <a:rPr lang="en-US" sz="4000">
                <a:solidFill>
                  <a:srgbClr val="CC0099"/>
                </a:solidFill>
              </a:rPr>
            </a:br>
            <a:r>
              <a:rPr lang="en-US" sz="4000">
                <a:solidFill>
                  <a:srgbClr val="CC0099"/>
                </a:solidFill>
              </a:rPr>
              <a:t/>
            </a:r>
            <a:br>
              <a:rPr lang="en-US" sz="4000">
                <a:solidFill>
                  <a:srgbClr val="CC0099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To form negative </a:t>
            </a:r>
            <a:r>
              <a:rPr lang="en-US" sz="4000" b="0">
                <a:solidFill>
                  <a:schemeClr val="tx1"/>
                </a:solidFill>
              </a:rPr>
              <a:t>infinitives</a:t>
            </a:r>
            <a:r>
              <a:rPr lang="en-US" sz="4000">
                <a:solidFill>
                  <a:schemeClr val="tx1"/>
                </a:solidFill>
              </a:rPr>
              <a:t> use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Not + infinitive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accent2"/>
                </a:solidFill>
              </a:rPr>
              <a:t>He decided </a:t>
            </a:r>
            <a:r>
              <a:rPr lang="en-US" sz="4000">
                <a:solidFill>
                  <a:srgbClr val="CC0099"/>
                </a:solidFill>
              </a:rPr>
              <a:t>not to go</a:t>
            </a:r>
            <a:r>
              <a:rPr lang="en-US" sz="4000">
                <a:solidFill>
                  <a:schemeClr val="accent2"/>
                </a:solidFill>
              </a:rPr>
              <a:t> to the party.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ahoma"/>
              </a:rPr>
              <a:t>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Infinitives may function as nouns, adjectives or adverbs. 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Since infinitives are derived from verbs, they do express actions or states of being.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ahoma"/>
              </a:rPr>
              <a:t>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When infinitives function as adjectives and adverbs, they are usually found preceding nouns and pronouns in sentences, 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When they function as nouns, they are used as subjects, direct objects and objects of prepositions. 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 is not a preposition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Infinitives (to + verb) should not be confused with prepositional phrases (to + noun or pronoun).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 went to the store with my two year old brother, Jake.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above examples are not infinitives.  “To the store” is a prepositional phrase.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Examples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Infinitives functioning as nouns 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  <a:latin typeface="Helvetica"/>
              </a:rPr>
              <a:t>To love </a:t>
            </a:r>
            <a:r>
              <a:rPr lang="en-US" dirty="0" smtClean="0">
                <a:solidFill>
                  <a:srgbClr val="FF0000"/>
                </a:solidFill>
                <a:latin typeface="Helvetica"/>
              </a:rPr>
              <a:t>is the greatest achievement.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Infinitives functioning as adjectives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Helvetica"/>
              </a:rPr>
              <a:t>Jason’s group was the last </a:t>
            </a:r>
            <a:r>
              <a:rPr lang="en-US" u="sng" dirty="0" smtClean="0">
                <a:solidFill>
                  <a:srgbClr val="FF0000"/>
                </a:solidFill>
                <a:latin typeface="Helvetica"/>
              </a:rPr>
              <a:t>to arrive</a:t>
            </a:r>
            <a:r>
              <a:rPr lang="en-US" dirty="0" smtClean="0">
                <a:solidFill>
                  <a:srgbClr val="FF0000"/>
                </a:solidFill>
                <a:latin typeface="Helvetica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Infinitives functioning as adverbs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Helvetica"/>
              </a:rPr>
              <a:t>The students must pass the GRE exams </a:t>
            </a:r>
            <a:r>
              <a:rPr lang="en-US" u="sng" dirty="0" smtClean="0">
                <a:solidFill>
                  <a:srgbClr val="FF0000"/>
                </a:solidFill>
                <a:latin typeface="Helvetica"/>
              </a:rPr>
              <a:t>to graduate</a:t>
            </a:r>
            <a:r>
              <a:rPr lang="en-US" dirty="0" smtClean="0">
                <a:solidFill>
                  <a:srgbClr val="FF0000"/>
                </a:solidFill>
                <a:latin typeface="Helvetica"/>
              </a:rPr>
              <a:t>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Infinitive Phrases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An </a:t>
            </a:r>
            <a:r>
              <a:rPr lang="en-US" dirty="0" smtClean="0">
                <a:solidFill>
                  <a:srgbClr val="FF0000"/>
                </a:solidFill>
              </a:rPr>
              <a:t>infinitive phrase </a:t>
            </a:r>
            <a:r>
              <a:rPr lang="en-US" dirty="0" smtClean="0">
                <a:solidFill>
                  <a:srgbClr val="000000"/>
                </a:solidFill>
              </a:rPr>
              <a:t>is a group of words that includes an infinitive and any other words to complete its meaning.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Ex)  To fly a plane was her goal.</a:t>
            </a:r>
          </a:p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rgbClr val="FF0000"/>
                </a:solidFill>
              </a:rPr>
              <a:t>To fly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is the infinitive (to + verb)</a:t>
            </a:r>
          </a:p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rgbClr val="FF0000"/>
                </a:solidFill>
              </a:rPr>
              <a:t>To fly a plane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is the infinitive phrase.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Some verbs although they can be used after both </a:t>
            </a:r>
            <a:r>
              <a:rPr lang="en-US" sz="3600" b="0" dirty="0">
                <a:solidFill>
                  <a:schemeClr val="bg1"/>
                </a:solidFill>
              </a:rPr>
              <a:t>gerunds</a:t>
            </a:r>
            <a:r>
              <a:rPr lang="en-US" sz="3600" dirty="0">
                <a:solidFill>
                  <a:schemeClr val="bg1"/>
                </a:solidFill>
              </a:rPr>
              <a:t> and </a:t>
            </a:r>
            <a:r>
              <a:rPr lang="en-US" sz="3600" b="0" dirty="0">
                <a:solidFill>
                  <a:schemeClr val="bg1"/>
                </a:solidFill>
              </a:rPr>
              <a:t>infinitives</a:t>
            </a:r>
            <a:r>
              <a:rPr lang="en-US" sz="3600" dirty="0">
                <a:solidFill>
                  <a:schemeClr val="bg1"/>
                </a:solidFill>
              </a:rPr>
              <a:t> have a difference in meaning.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remember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forget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regret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stop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try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rgbClr val="000000"/>
                </a:solidFill>
              </a:rPr>
              <a:t>She stopped </a:t>
            </a:r>
            <a:r>
              <a:rPr lang="en-US" sz="4000" dirty="0">
                <a:solidFill>
                  <a:srgbClr val="FF66FF"/>
                </a:solidFill>
              </a:rPr>
              <a:t>smoking.</a:t>
            </a:r>
            <a:r>
              <a:rPr lang="en-US" sz="4000" dirty="0">
                <a:solidFill>
                  <a:srgbClr val="FF0000"/>
                </a:solidFill>
              </a:rPr>
              <a:t/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She stopped </a:t>
            </a:r>
            <a:r>
              <a:rPr lang="en-US" sz="4000" dirty="0">
                <a:solidFill>
                  <a:srgbClr val="FF66FF"/>
                </a:solidFill>
              </a:rPr>
              <a:t>to smoke.</a:t>
            </a:r>
            <a:r>
              <a:rPr lang="en-US" sz="4000" dirty="0">
                <a:solidFill>
                  <a:schemeClr val="accent2"/>
                </a:solidFill>
              </a:rPr>
              <a:t/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/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They forgot </a:t>
            </a:r>
            <a:r>
              <a:rPr lang="en-US" sz="4000" dirty="0">
                <a:solidFill>
                  <a:srgbClr val="FF66FF"/>
                </a:solidFill>
              </a:rPr>
              <a:t>buying</a:t>
            </a:r>
            <a:r>
              <a:rPr lang="en-US" sz="4000" dirty="0">
                <a:solidFill>
                  <a:schemeClr val="accent2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</a:rPr>
              <a:t>bread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  <a:r>
              <a:rPr lang="en-US" sz="4000" dirty="0">
                <a:solidFill>
                  <a:schemeClr val="accent2"/>
                </a:solidFill>
              </a:rPr>
              <a:t/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They forgot </a:t>
            </a:r>
            <a:r>
              <a:rPr lang="en-US" sz="4000" dirty="0">
                <a:solidFill>
                  <a:srgbClr val="FF66FF"/>
                </a:solidFill>
              </a:rPr>
              <a:t>to buy</a:t>
            </a:r>
            <a:r>
              <a:rPr lang="en-US" sz="4000" dirty="0">
                <a:solidFill>
                  <a:schemeClr val="accent2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</a:rPr>
              <a:t>bread</a:t>
            </a:r>
            <a:r>
              <a:rPr lang="en-US" sz="4000" dirty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exactly are the </a:t>
            </a:r>
            <a:r>
              <a:rPr lang="en-US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verbals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33795" name="Rectangle 3" descr="Dark vertica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3962400" cy="5181600"/>
          </a:xfrm>
          <a:solidFill>
            <a:srgbClr val="FFFF00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A </a:t>
            </a:r>
            <a:r>
              <a:rPr lang="en-US" sz="2400" b="1" dirty="0">
                <a:solidFill>
                  <a:srgbClr val="000000"/>
                </a:solidFill>
              </a:rPr>
              <a:t>gerund</a:t>
            </a:r>
            <a:r>
              <a:rPr lang="en-US" sz="2400" dirty="0">
                <a:solidFill>
                  <a:srgbClr val="000000"/>
                </a:solidFill>
              </a:rPr>
              <a:t> is a verbal that ends in </a:t>
            </a:r>
            <a:r>
              <a:rPr lang="en-US" sz="2400" i="1" dirty="0">
                <a:solidFill>
                  <a:srgbClr val="000000"/>
                </a:solidFill>
              </a:rPr>
              <a:t>-</a:t>
            </a:r>
            <a:r>
              <a:rPr lang="en-US" sz="2400" i="1" dirty="0" err="1">
                <a:solidFill>
                  <a:srgbClr val="000000"/>
                </a:solidFill>
              </a:rPr>
              <a:t>ing</a:t>
            </a:r>
            <a:r>
              <a:rPr lang="en-US" sz="2400" dirty="0">
                <a:solidFill>
                  <a:srgbClr val="000000"/>
                </a:solidFill>
              </a:rPr>
              <a:t> and functions as a noun.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u="sng" dirty="0">
                <a:solidFill>
                  <a:srgbClr val="000000"/>
                </a:solidFill>
              </a:rPr>
              <a:t>Writing</a:t>
            </a:r>
            <a:r>
              <a:rPr lang="en-US" sz="2400" dirty="0">
                <a:solidFill>
                  <a:srgbClr val="000000"/>
                </a:solidFill>
              </a:rPr>
              <a:t> a good essay takes effort.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marL="990600" lvl="1" indent="-533400">
              <a:lnSpc>
                <a:spcPct val="90000"/>
              </a:lnSpc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An </a:t>
            </a:r>
            <a:r>
              <a:rPr lang="en-US" sz="2400" b="1" dirty="0">
                <a:solidFill>
                  <a:srgbClr val="000000"/>
                </a:solidFill>
              </a:rPr>
              <a:t>infinitive</a:t>
            </a:r>
            <a:r>
              <a:rPr lang="en-US" sz="2400" dirty="0">
                <a:solidFill>
                  <a:srgbClr val="000000"/>
                </a:solidFill>
              </a:rPr>
              <a:t> is a to + verb verbal that functions as a noun, adjective, or adverb.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u="sng" dirty="0">
                <a:solidFill>
                  <a:srgbClr val="000000"/>
                </a:solidFill>
              </a:rPr>
              <a:t>To graduate</a:t>
            </a:r>
            <a:r>
              <a:rPr lang="en-US" sz="2400" dirty="0">
                <a:solidFill>
                  <a:srgbClr val="000000"/>
                </a:solidFill>
              </a:rPr>
              <a:t> from college takes time.</a:t>
            </a:r>
          </a:p>
        </p:txBody>
      </p:sp>
      <p:sp>
        <p:nvSpPr>
          <p:cNvPr id="33801" name="Rectangle 9" descr="Narrow horizontal"/>
          <p:cNvSpPr>
            <a:spLocks noChangeArrowheads="1"/>
          </p:cNvSpPr>
          <p:nvPr/>
        </p:nvSpPr>
        <p:spPr bwMode="auto">
          <a:xfrm>
            <a:off x="4572000" y="762000"/>
            <a:ext cx="4000500" cy="5181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eaLnBrk="1" hangingPunct="1">
              <a:spcBef>
                <a:spcPct val="20000"/>
              </a:spcBef>
              <a:buFontTx/>
              <a:buAutoNum type="arabicPeriod" startAt="3"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 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participle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is a verbal used as an adjective, and it often ends in </a:t>
            </a:r>
            <a:r>
              <a:rPr lang="en-US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-</a:t>
            </a:r>
            <a:r>
              <a:rPr lang="en-US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(present) or </a:t>
            </a:r>
            <a:r>
              <a:rPr lang="en-US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–</a:t>
            </a:r>
            <a:r>
              <a:rPr lang="en-US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ed</a:t>
            </a:r>
            <a:r>
              <a:rPr lang="en-US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(past)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.</a:t>
            </a:r>
          </a:p>
          <a:p>
            <a:pPr marL="990600" lvl="1" indent="-533400" eaLnBrk="1" hangingPunct="1">
              <a:spcBef>
                <a:spcPct val="20000"/>
              </a:spcBef>
              <a:buFontTx/>
              <a:buChar char="–"/>
            </a:pPr>
            <a:r>
              <a:rPr lang="en-US" sz="2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Shaking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 with anger, Gloria turned away from her </a:t>
            </a:r>
            <a:r>
              <a:rPr lang="en-US" sz="2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cheating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 boyfriend Carlos.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</a:endParaRPr>
          </a:p>
          <a:p>
            <a:pPr marL="990600" lvl="1" indent="-533400" eaLnBrk="1" hangingPunct="1">
              <a:spcBef>
                <a:spcPct val="20000"/>
              </a:spcBef>
              <a:buFontTx/>
              <a:buChar char="–"/>
            </a:pPr>
            <a:r>
              <a:rPr lang="en-US" sz="2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Shaken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 with fear, Ed walked away from the </a:t>
            </a:r>
            <a:r>
              <a:rPr lang="en-US" sz="2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wrecked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 car.</a:t>
            </a:r>
            <a:endParaRPr lang="en-US" sz="2000" b="1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ahoma"/>
              </a:rPr>
              <a:t>Gerunds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hlink"/>
                </a:solidFill>
              </a:rPr>
              <a:t>A gerund is a verbal that ends in –</a:t>
            </a:r>
            <a:r>
              <a:rPr lang="en-US" dirty="0" err="1" smtClean="0">
                <a:solidFill>
                  <a:schemeClr val="hlink"/>
                </a:solidFill>
              </a:rPr>
              <a:t>ing</a:t>
            </a:r>
            <a:r>
              <a:rPr lang="en-US" dirty="0" smtClean="0">
                <a:solidFill>
                  <a:schemeClr val="hlink"/>
                </a:solidFill>
              </a:rPr>
              <a:t> and functions as a noun.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Since they are derived from verbs and have an –</a:t>
            </a:r>
            <a:r>
              <a:rPr lang="en-US" dirty="0" err="1" smtClean="0">
                <a:solidFill>
                  <a:srgbClr val="000000"/>
                </a:solidFill>
                <a:latin typeface="Helvetica"/>
              </a:rPr>
              <a:t>ing</a:t>
            </a:r>
            <a:r>
              <a:rPr lang="en-US" dirty="0" smtClean="0">
                <a:solidFill>
                  <a:srgbClr val="000000"/>
                </a:solidFill>
                <a:latin typeface="Helvetica"/>
              </a:rPr>
              <a:t> ending, they express action. </a:t>
            </a:r>
          </a:p>
          <a:p>
            <a:r>
              <a:rPr lang="en-US" dirty="0" smtClean="0">
                <a:solidFill>
                  <a:schemeClr val="folHlink"/>
                </a:solidFill>
              </a:rPr>
              <a:t>Gerunds can be used as a subject, direct object, subject complement, and object of preposition because it functions as a noun.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/>
              </a:rPr>
              <a:t>Gerunds may occur as one word or be part of a gerund phrase.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Gerunds as a Subject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Traveling </a:t>
            </a:r>
            <a:r>
              <a:rPr lang="en-US" dirty="0">
                <a:solidFill>
                  <a:srgbClr val="000000"/>
                </a:solidFill>
              </a:rPr>
              <a:t>might satisfy your desire for new experiences. </a:t>
            </a:r>
          </a:p>
          <a:p>
            <a:r>
              <a:rPr lang="en-US" dirty="0">
                <a:solidFill>
                  <a:schemeClr val="bg2"/>
                </a:solidFill>
              </a:rPr>
              <a:t>In this sentence we see that </a:t>
            </a:r>
            <a:r>
              <a:rPr lang="en-US" u="sng" dirty="0">
                <a:solidFill>
                  <a:schemeClr val="bg2"/>
                </a:solidFill>
              </a:rPr>
              <a:t>traveling</a:t>
            </a:r>
            <a:r>
              <a:rPr lang="en-US" dirty="0">
                <a:solidFill>
                  <a:schemeClr val="bg2"/>
                </a:solidFill>
              </a:rPr>
              <a:t> is the subject of satisfy</a:t>
            </a:r>
            <a:endParaRPr lang="en-US" dirty="0"/>
          </a:p>
          <a:p>
            <a:endParaRPr lang="en-US" sz="2800" dirty="0"/>
          </a:p>
          <a:p>
            <a:endParaRPr lang="en-US" sz="2800" dirty="0">
              <a:solidFill>
                <a:schemeClr val="bg2"/>
              </a:solidFill>
            </a:endParaRPr>
          </a:p>
          <a:p>
            <a:endParaRPr lang="en-US" sz="2800" dirty="0">
              <a:solidFill>
                <a:schemeClr val="bg2"/>
              </a:solidFill>
            </a:endParaRPr>
          </a:p>
        </p:txBody>
      </p:sp>
      <p:pic>
        <p:nvPicPr>
          <p:cNvPr id="10245" name="Picture 5" descr="http://www.users.globalnet.co.uk/~loxias/images/gerun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4948238" y="2376488"/>
            <a:ext cx="3095625" cy="2562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Gerund as a Direct Object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hlink"/>
                </a:solidFill>
              </a:rPr>
              <a:t>They appreciate my </a:t>
            </a:r>
            <a:r>
              <a:rPr lang="en-US" sz="2800" i="1">
                <a:solidFill>
                  <a:schemeClr val="hlink"/>
                </a:solidFill>
              </a:rPr>
              <a:t>singing.</a:t>
            </a:r>
          </a:p>
          <a:p>
            <a:pPr>
              <a:lnSpc>
                <a:spcPct val="90000"/>
              </a:lnSpc>
            </a:pPr>
            <a:r>
              <a:rPr lang="en-US" sz="2800" u="sng">
                <a:solidFill>
                  <a:schemeClr val="folHlink"/>
                </a:solidFill>
              </a:rPr>
              <a:t>Singing</a:t>
            </a:r>
            <a:r>
              <a:rPr lang="en-US" sz="2800">
                <a:solidFill>
                  <a:schemeClr val="folHlink"/>
                </a:solidFill>
              </a:rPr>
              <a:t> is used as a direct object because it answers the question of the verb (what are they appreciating? Singing)</a:t>
            </a:r>
          </a:p>
        </p:txBody>
      </p:sp>
      <p:pic>
        <p:nvPicPr>
          <p:cNvPr id="1126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2743200"/>
            <a:ext cx="2209800" cy="2962275"/>
          </a:xfrm>
          <a:noFill/>
          <a:ln/>
        </p:spPr>
      </p:pic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6705600" y="1412875"/>
            <a:ext cx="2152650" cy="1558925"/>
          </a:xfrm>
          <a:prstGeom prst="wedgeEllipseCallout">
            <a:avLst>
              <a:gd name="adj1" fmla="val -76375"/>
              <a:gd name="adj2" fmla="val 913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Berlin Sans FB" pitchFamily="34" charset="0"/>
              </a:rPr>
              <a:t>GERUNDS</a:t>
            </a:r>
            <a:r>
              <a:rPr lang="en-US" sz="1200" dirty="0">
                <a:solidFill>
                  <a:srgbClr val="000000"/>
                </a:solidFill>
                <a:latin typeface="Berlin Sans FB" pitchFamily="34" charset="0"/>
              </a:rPr>
              <a:t> are super!  Without them, verbs couldn’t </a:t>
            </a:r>
            <a:r>
              <a:rPr lang="en-US" sz="1200" dirty="0" smtClean="0">
                <a:solidFill>
                  <a:srgbClr val="000000"/>
                </a:solidFill>
                <a:latin typeface="Berlin Sans FB" pitchFamily="34" charset="0"/>
              </a:rPr>
              <a:t>be nouns</a:t>
            </a:r>
            <a:r>
              <a:rPr lang="en-US" sz="1200" dirty="0">
                <a:solidFill>
                  <a:srgbClr val="000000"/>
                </a:solidFill>
                <a:latin typeface="Berlin Sans FB" pitchFamily="34" charset="0"/>
              </a:rPr>
              <a:t>!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Gerunds as a Subject Complement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My mom’s favorite activity is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</a:rPr>
              <a:t>sailing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2800" u="sng" dirty="0" smtClean="0">
                <a:solidFill>
                  <a:schemeClr val="bg2"/>
                </a:solidFill>
              </a:rPr>
              <a:t>Sailing </a:t>
            </a:r>
            <a:r>
              <a:rPr lang="en-US" sz="2800" dirty="0" smtClean="0">
                <a:solidFill>
                  <a:schemeClr val="bg2"/>
                </a:solidFill>
              </a:rPr>
              <a:t>is </a:t>
            </a:r>
            <a:r>
              <a:rPr lang="en-US" sz="2800" dirty="0">
                <a:solidFill>
                  <a:schemeClr val="bg2"/>
                </a:solidFill>
              </a:rPr>
              <a:t>explaining the subject in this sentence (what activity?</a:t>
            </a:r>
            <a:r>
              <a:rPr lang="en-US" sz="2800" dirty="0" smtClean="0">
                <a:solidFill>
                  <a:schemeClr val="bg2"/>
                </a:solidFill>
              </a:rPr>
              <a:t> sailing.</a:t>
            </a:r>
            <a:r>
              <a:rPr lang="en-US" sz="2800" dirty="0">
                <a:solidFill>
                  <a:schemeClr val="bg2"/>
                </a:solidFill>
              </a:rPr>
              <a:t>)</a:t>
            </a:r>
          </a:p>
          <a:p>
            <a:endParaRPr lang="en-US" sz="2800" dirty="0">
              <a:solidFill>
                <a:schemeClr val="bg2"/>
              </a:solidFill>
            </a:endParaRPr>
          </a:p>
        </p:txBody>
      </p:sp>
      <p:pic>
        <p:nvPicPr>
          <p:cNvPr id="15365" name="Picture 5"/>
          <p:cNvPicPr>
            <a:picLocks noGrp="1" noChangeAspect="1" noChangeArrowheads="1"/>
          </p:cNvPicPr>
          <p:nvPr>
            <p:ph sz="half" idx="2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257800" y="2169795"/>
            <a:ext cx="2514600" cy="2975610"/>
          </a:xfrm>
          <a:solidFill>
            <a:srgbClr val="00FFFF">
              <a:alpha val="0"/>
            </a:srgbClr>
          </a:solidFill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Gerunds as an Object of Preposition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chemeClr val="hlink"/>
                </a:solidFill>
              </a:rPr>
              <a:t>The police arrested him for </a:t>
            </a:r>
            <a:r>
              <a:rPr lang="en-US" sz="2400" i="1">
                <a:solidFill>
                  <a:schemeClr val="hlink"/>
                </a:solidFill>
              </a:rPr>
              <a:t>speeding.</a:t>
            </a:r>
          </a:p>
          <a:p>
            <a:r>
              <a:rPr lang="en-US" sz="2400">
                <a:solidFill>
                  <a:schemeClr val="folHlink"/>
                </a:solidFill>
              </a:rPr>
              <a:t>Speeding is the object of for in this example because it is explaining the prepostion (for what? For speeding.)</a:t>
            </a:r>
            <a:r>
              <a:rPr lang="en-US" sz="2400"/>
              <a:t> </a:t>
            </a:r>
          </a:p>
        </p:txBody>
      </p:sp>
      <p:pic>
        <p:nvPicPr>
          <p:cNvPr id="1639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14900" y="2057400"/>
            <a:ext cx="3387725" cy="3429000"/>
          </a:xfrm>
          <a:noFill/>
          <a:ln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Gerund Phrase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53340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A gerund phrase consists of a gerund plus a modifier, object, and/or complement. </a:t>
            </a:r>
          </a:p>
          <a:p>
            <a:pPr>
              <a:lnSpc>
                <a:spcPct val="80000"/>
              </a:lnSpc>
            </a:pPr>
            <a:r>
              <a:rPr lang="en-US" sz="2400" i="1" dirty="0">
                <a:solidFill>
                  <a:schemeClr val="bg2"/>
                </a:solidFill>
              </a:rPr>
              <a:t>Finding a needle in a haystack</a:t>
            </a:r>
            <a:r>
              <a:rPr lang="en-US" sz="2400" dirty="0">
                <a:solidFill>
                  <a:schemeClr val="bg2"/>
                </a:solidFill>
              </a:rPr>
              <a:t> would be easier than what we're trying to do.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400" u="sng" dirty="0">
                <a:solidFill>
                  <a:schemeClr val="hlink"/>
                </a:solidFill>
              </a:rPr>
              <a:t>Finding</a:t>
            </a:r>
            <a:r>
              <a:rPr lang="en-US" sz="2400" dirty="0">
                <a:solidFill>
                  <a:schemeClr val="hlink"/>
                </a:solidFill>
              </a:rPr>
              <a:t> is the gerund in the italicized phrase.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folHlink"/>
                </a:solidFill>
              </a:rPr>
              <a:t>Needle is the direct object, and in a haystack is the prepositional phrase within the gerund phrase.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429000"/>
            <a:ext cx="308610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2098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1008</Words>
  <Application>Microsoft Office PowerPoint</Application>
  <PresentationFormat>On-screen Show (4:3)</PresentationFormat>
  <Paragraphs>105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Understanding Verbs:</vt:lpstr>
      <vt:lpstr>Verbals</vt:lpstr>
      <vt:lpstr>What exactly are the verbals?</vt:lpstr>
      <vt:lpstr>Gerunds</vt:lpstr>
      <vt:lpstr>Gerunds as a Subject</vt:lpstr>
      <vt:lpstr>Gerund as a Direct Object</vt:lpstr>
      <vt:lpstr>Gerunds as a Subject Complement</vt:lpstr>
      <vt:lpstr>Gerunds as an Object of Preposition</vt:lpstr>
      <vt:lpstr>Gerund Phrase</vt:lpstr>
      <vt:lpstr>QUIZ TIME! Aren’t you glad you were paying attention?!</vt:lpstr>
      <vt:lpstr>Answers! Cross your fingers!</vt:lpstr>
      <vt:lpstr>Participles</vt:lpstr>
      <vt:lpstr>Participles</vt:lpstr>
      <vt:lpstr>Participles</vt:lpstr>
      <vt:lpstr>Present Participles </vt:lpstr>
      <vt:lpstr>Past participles</vt:lpstr>
      <vt:lpstr>Present participial phrases </vt:lpstr>
      <vt:lpstr>Past participial phrases</vt:lpstr>
      <vt:lpstr>Infinitives</vt:lpstr>
      <vt:lpstr>        To form infinitives use to + base form of the verb I want to dance  To form negative infinitives use Not + infinitive He decided not to go to the party.</vt:lpstr>
      <vt:lpstr>Infinitives</vt:lpstr>
      <vt:lpstr>Infinitives</vt:lpstr>
      <vt:lpstr>It is not a preposition</vt:lpstr>
      <vt:lpstr>Examples</vt:lpstr>
      <vt:lpstr>Infinitive Phrases</vt:lpstr>
      <vt:lpstr>       Some verbs although they can be used after both gerunds and infinitives have a difference in meaning.   remember forget regret stop try get</vt:lpstr>
      <vt:lpstr>      She stopped smoking. She stopped to smoke.  They forgot buying bread. They forgot to buy bread.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Verbs:</dc:title>
  <dc:creator>cspetro</dc:creator>
  <cp:lastModifiedBy>Lisa Landis</cp:lastModifiedBy>
  <cp:revision>4</cp:revision>
  <dcterms:created xsi:type="dcterms:W3CDTF">2011-10-16T04:18:01Z</dcterms:created>
  <dcterms:modified xsi:type="dcterms:W3CDTF">2012-08-18T06:16:04Z</dcterms:modified>
</cp:coreProperties>
</file>