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5" r:id="rId2"/>
    <p:sldId id="266" r:id="rId3"/>
    <p:sldId id="267" r:id="rId4"/>
    <p:sldId id="268" r:id="rId5"/>
    <p:sldId id="269" r:id="rId6"/>
    <p:sldId id="270" r:id="rId7"/>
    <p:sldId id="271" r:id="rId8"/>
    <p:sldId id="272" r:id="rId9"/>
    <p:sldId id="273" r:id="rId10"/>
    <p:sldId id="274" r:id="rId11"/>
    <p:sldId id="277" r:id="rId12"/>
    <p:sldId id="278" r:id="rId13"/>
    <p:sldId id="279" r:id="rId14"/>
    <p:sldId id="280"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FB4C4FA3-5365-4A37-A24B-8509AF0FBDA1}"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FB4C4FA3-5365-4A37-A24B-8509AF0FBDA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D50D72-4840-455A-A5F0-9E6AE4EBE8F3}" type="datetimeFigureOut">
              <a:rPr lang="en-GB" smtClean="0"/>
              <a:pPr/>
              <a:t>17/08/2012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C4FA3-5365-4A37-A24B-8509AF0FBDA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7D50D72-4840-455A-A5F0-9E6AE4EBE8F3}" type="datetimeFigureOut">
              <a:rPr lang="en-GB" smtClean="0"/>
              <a:pPr/>
              <a:t>17/08/2012</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B4C4FA3-5365-4A37-A24B-8509AF0FBDA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0" y="0"/>
            <a:ext cx="1980999" cy="6858000"/>
            <a:chOff x="0" y="0"/>
            <a:chExt cx="1980999" cy="6858000"/>
          </a:xfrm>
          <a:effectLst>
            <a:outerShdw dir="5400000" algn="ctr" rotWithShape="0">
              <a:srgbClr val="000000">
                <a:alpha val="0"/>
              </a:srgbClr>
            </a:outerShdw>
          </a:effectLst>
        </p:grpSpPr>
        <p:sp>
          <p:nvSpPr>
            <p:cNvPr id="6" name="Rectangle 5"/>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3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22534"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22530"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8" name="TextBox 7"/>
          <p:cNvSpPr txBox="1"/>
          <p:nvPr/>
        </p:nvSpPr>
        <p:spPr>
          <a:xfrm>
            <a:off x="1979712" y="0"/>
            <a:ext cx="7164288"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8000" b="1" dirty="0" smtClean="0">
                <a:effectLst>
                  <a:outerShdw blurRad="38100" dist="38100" dir="2700000" algn="tl">
                    <a:srgbClr val="000000">
                      <a:alpha val="43137"/>
                    </a:srgbClr>
                  </a:outerShdw>
                </a:effectLst>
                <a:latin typeface="Cambria Math" pitchFamily="18" charset="0"/>
                <a:ea typeface="Cambria Math" pitchFamily="18" charset="0"/>
                <a:cs typeface="Courier New" pitchFamily="49" charset="0"/>
              </a:rPr>
              <a:t>TITANIC</a:t>
            </a:r>
            <a:endParaRPr lang="en-GB" sz="8000" b="1" dirty="0">
              <a:effectLst>
                <a:outerShdw blurRad="38100" dist="38100" dir="2700000" algn="tl">
                  <a:srgbClr val="000000">
                    <a:alpha val="43137"/>
                  </a:srgbClr>
                </a:outerShdw>
              </a:effectLst>
              <a:latin typeface="Cambria Math" pitchFamily="18" charset="0"/>
              <a:ea typeface="Cambria Math" pitchFamily="18" charset="0"/>
              <a:cs typeface="Courier New" pitchFamily="49" charset="0"/>
            </a:endParaRPr>
          </a:p>
        </p:txBody>
      </p:sp>
      <p:sp>
        <p:nvSpPr>
          <p:cNvPr id="10" name="TextBox 9"/>
          <p:cNvSpPr txBox="1"/>
          <p:nvPr/>
        </p:nvSpPr>
        <p:spPr>
          <a:xfrm>
            <a:off x="2267744" y="1700808"/>
            <a:ext cx="6552728" cy="3724096"/>
          </a:xfrm>
          <a:prstGeom prst="rect">
            <a:avLst/>
          </a:prstGeom>
          <a:noFill/>
        </p:spPr>
        <p:txBody>
          <a:bodyPr wrap="square" rtlCol="0">
            <a:spAutoFit/>
          </a:bodyPr>
          <a:lstStyle/>
          <a:p>
            <a:r>
              <a:rPr lang="en-GB" sz="3200" b="1" dirty="0" smtClean="0"/>
              <a:t>Learning Objectives:</a:t>
            </a:r>
          </a:p>
          <a:p>
            <a:endParaRPr lang="en-GB" dirty="0"/>
          </a:p>
          <a:p>
            <a:pPr>
              <a:buFontTx/>
              <a:buChar char="-"/>
            </a:pPr>
            <a:r>
              <a:rPr lang="en-GB" sz="2800" i="1" dirty="0" smtClean="0"/>
              <a:t>To explore postcards from the Titanic.</a:t>
            </a:r>
          </a:p>
          <a:p>
            <a:endParaRPr lang="en-GB" sz="2800" i="1" dirty="0" smtClean="0"/>
          </a:p>
          <a:p>
            <a:pPr>
              <a:buFontTx/>
              <a:buChar char="-"/>
            </a:pPr>
            <a:r>
              <a:rPr lang="en-GB" sz="2800" i="1" dirty="0" smtClean="0"/>
              <a:t> To write from different viewpoints.</a:t>
            </a:r>
          </a:p>
          <a:p>
            <a:pPr>
              <a:buFontTx/>
              <a:buChar char="-"/>
            </a:pPr>
            <a:endParaRPr lang="en-GB" sz="2800" i="1" dirty="0"/>
          </a:p>
          <a:p>
            <a:pPr>
              <a:buFontTx/>
              <a:buChar char="-"/>
            </a:pPr>
            <a:r>
              <a:rPr lang="en-GB" sz="2800" i="1" dirty="0" smtClean="0"/>
              <a:t> To write appropriately within the social historical context of 1912.</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lindsayburns.co.uk/images/titanic_large.jpg"/>
          <p:cNvPicPr>
            <a:picLocks noChangeAspect="1" noChangeArrowheads="1"/>
          </p:cNvPicPr>
          <p:nvPr/>
        </p:nvPicPr>
        <p:blipFill>
          <a:blip r:embed="rId2" cstate="print"/>
          <a:srcRect/>
          <a:stretch>
            <a:fillRect/>
          </a:stretch>
        </p:blipFill>
        <p:spPr bwMode="auto">
          <a:xfrm rot="16200000">
            <a:off x="1431660" y="43997"/>
            <a:ext cx="6712729" cy="66247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chesterwalls.info/gallery/oldpics/titanic2.jpg"/>
          <p:cNvPicPr>
            <a:picLocks noChangeAspect="1" noChangeArrowheads="1"/>
          </p:cNvPicPr>
          <p:nvPr/>
        </p:nvPicPr>
        <p:blipFill>
          <a:blip r:embed="rId2" cstate="print"/>
          <a:srcRect/>
          <a:stretch>
            <a:fillRect/>
          </a:stretch>
        </p:blipFill>
        <p:spPr bwMode="auto">
          <a:xfrm>
            <a:off x="0" y="548680"/>
            <a:ext cx="9144000" cy="569685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5736" y="260648"/>
            <a:ext cx="6624736" cy="6278642"/>
          </a:xfrm>
          <a:prstGeom prst="rect">
            <a:avLst/>
          </a:prstGeom>
          <a:noFill/>
        </p:spPr>
        <p:txBody>
          <a:bodyPr wrap="square" rtlCol="0">
            <a:spAutoFit/>
          </a:bodyPr>
          <a:lstStyle/>
          <a:p>
            <a:pPr algn="ctr"/>
            <a:r>
              <a:rPr lang="en-GB" sz="4800" b="1" dirty="0" smtClean="0">
                <a:effectLst>
                  <a:outerShdw blurRad="38100" dist="38100" dir="2700000" algn="tl">
                    <a:srgbClr val="000000">
                      <a:alpha val="43137"/>
                    </a:srgbClr>
                  </a:outerShdw>
                </a:effectLst>
              </a:rPr>
              <a:t>Postcards</a:t>
            </a:r>
          </a:p>
          <a:p>
            <a:endParaRPr lang="en-GB" dirty="0" smtClean="0"/>
          </a:p>
          <a:p>
            <a:pPr algn="ctr"/>
            <a:r>
              <a:rPr lang="en-GB" sz="2000" dirty="0" smtClean="0"/>
              <a:t>Passengers boarded the Titanic up to three days before it set sail – it took a long time to board everyone and all of their belongings. </a:t>
            </a:r>
          </a:p>
          <a:p>
            <a:pPr algn="ctr"/>
            <a:endParaRPr lang="en-GB" sz="2000" dirty="0" smtClean="0"/>
          </a:p>
          <a:p>
            <a:pPr algn="ctr"/>
            <a:r>
              <a:rPr lang="en-GB" sz="2000" dirty="0" smtClean="0"/>
              <a:t>They used this time to acquaint themselves with the ship’s facilities. </a:t>
            </a:r>
          </a:p>
          <a:p>
            <a:pPr algn="ctr"/>
            <a:endParaRPr lang="en-GB" sz="2000" dirty="0" smtClean="0"/>
          </a:p>
          <a:p>
            <a:pPr algn="ctr"/>
            <a:r>
              <a:rPr lang="en-GB" sz="2000" dirty="0" smtClean="0"/>
              <a:t>When they set sail passengers were excited to be sailing on this new ‘unsinkable’ ship. Like many people on holiday they sent postcards to their families to share their experiences with them. </a:t>
            </a:r>
          </a:p>
          <a:p>
            <a:pPr algn="ctr"/>
            <a:endParaRPr lang="en-GB" sz="2000" dirty="0" smtClean="0"/>
          </a:p>
          <a:p>
            <a:pPr algn="ctr"/>
            <a:r>
              <a:rPr lang="en-GB" sz="2000" dirty="0" smtClean="0"/>
              <a:t>Titanic stopped at Cherbourg (France) and Queenstown (Ireland).  This was an opportunity for postcards to go ashore and be sent.</a:t>
            </a:r>
          </a:p>
          <a:p>
            <a:endParaRPr lang="en-GB" dirty="0" smtClean="0"/>
          </a:p>
          <a:p>
            <a:endParaRPr lang="en-GB" dirty="0"/>
          </a:p>
        </p:txBody>
      </p:sp>
      <p:grpSp>
        <p:nvGrpSpPr>
          <p:cNvPr id="8" name="Group 7"/>
          <p:cNvGrpSpPr/>
          <p:nvPr/>
        </p:nvGrpSpPr>
        <p:grpSpPr>
          <a:xfrm>
            <a:off x="0" y="0"/>
            <a:ext cx="2200585" cy="6858000"/>
            <a:chOff x="0" y="0"/>
            <a:chExt cx="2200585" cy="6858000"/>
          </a:xfrm>
        </p:grpSpPr>
        <p:pic>
          <p:nvPicPr>
            <p:cNvPr id="9" name="Picture 2" descr="http://www.chesterwalls.info/gallery/oldpics/titanic2.jpg"/>
            <p:cNvPicPr>
              <a:picLocks noChangeAspect="1" noChangeArrowheads="1"/>
            </p:cNvPicPr>
            <p:nvPr/>
          </p:nvPicPr>
          <p:blipFill>
            <a:blip r:embed="rId2" cstate="print"/>
            <a:srcRect/>
            <a:stretch>
              <a:fillRect/>
            </a:stretch>
          </p:blipFill>
          <p:spPr bwMode="auto">
            <a:xfrm>
              <a:off x="0" y="4077072"/>
              <a:ext cx="2196015" cy="1368152"/>
            </a:xfrm>
            <a:prstGeom prst="rect">
              <a:avLst/>
            </a:prstGeom>
            <a:noFill/>
          </p:spPr>
        </p:pic>
        <p:pic>
          <p:nvPicPr>
            <p:cNvPr id="10" name="Picture 2" descr="http://titanicpostcards.com/wp-content/uploads/2010/11/Steamer-Titanic-Postcard-Tichnor-Largest-Luxurious-Front-111710-12-25.png"/>
            <p:cNvPicPr>
              <a:picLocks noChangeAspect="1" noChangeArrowheads="1"/>
            </p:cNvPicPr>
            <p:nvPr/>
          </p:nvPicPr>
          <p:blipFill>
            <a:blip r:embed="rId3" cstate="print"/>
            <a:srcRect/>
            <a:stretch>
              <a:fillRect/>
            </a:stretch>
          </p:blipFill>
          <p:spPr bwMode="auto">
            <a:xfrm>
              <a:off x="0" y="2636912"/>
              <a:ext cx="2174672" cy="1440160"/>
            </a:xfrm>
            <a:prstGeom prst="rect">
              <a:avLst/>
            </a:prstGeom>
            <a:noFill/>
          </p:spPr>
        </p:pic>
        <p:pic>
          <p:nvPicPr>
            <p:cNvPr id="11" name="Picture 2" descr="http://www.encyclopedia-titanica.org/images/postcard%20back.jpg"/>
            <p:cNvPicPr>
              <a:picLocks noChangeAspect="1" noChangeArrowheads="1"/>
            </p:cNvPicPr>
            <p:nvPr/>
          </p:nvPicPr>
          <p:blipFill>
            <a:blip r:embed="rId4" cstate="print"/>
            <a:srcRect/>
            <a:stretch>
              <a:fillRect/>
            </a:stretch>
          </p:blipFill>
          <p:spPr bwMode="auto">
            <a:xfrm>
              <a:off x="0" y="1268760"/>
              <a:ext cx="2195736" cy="1400880"/>
            </a:xfrm>
            <a:prstGeom prst="rect">
              <a:avLst/>
            </a:prstGeom>
            <a:noFill/>
          </p:spPr>
        </p:pic>
        <p:pic>
          <p:nvPicPr>
            <p:cNvPr id="12" name="Picture 2" descr="http://www.simplonpc.co.uk/2WhiteStar/Olympic+Titanic-01.jpg"/>
            <p:cNvPicPr>
              <a:picLocks noChangeAspect="1" noChangeArrowheads="1"/>
            </p:cNvPicPr>
            <p:nvPr/>
          </p:nvPicPr>
          <p:blipFill>
            <a:blip r:embed="rId5" cstate="print"/>
            <a:srcRect/>
            <a:stretch>
              <a:fillRect/>
            </a:stretch>
          </p:blipFill>
          <p:spPr bwMode="auto">
            <a:xfrm>
              <a:off x="0" y="0"/>
              <a:ext cx="2195736" cy="1268760"/>
            </a:xfrm>
            <a:prstGeom prst="rect">
              <a:avLst/>
            </a:prstGeom>
            <a:noFill/>
          </p:spPr>
        </p:pic>
        <p:pic>
          <p:nvPicPr>
            <p:cNvPr id="13" name="Picture 2" descr="http://www.encyclopedia-titanica.org/images/postcard%20front.jpg"/>
            <p:cNvPicPr>
              <a:picLocks noChangeAspect="1" noChangeArrowheads="1"/>
            </p:cNvPicPr>
            <p:nvPr/>
          </p:nvPicPr>
          <p:blipFill>
            <a:blip r:embed="rId6" cstate="print"/>
            <a:srcRect/>
            <a:stretch>
              <a:fillRect/>
            </a:stretch>
          </p:blipFill>
          <p:spPr bwMode="auto">
            <a:xfrm>
              <a:off x="0" y="5445224"/>
              <a:ext cx="2200585" cy="1412776"/>
            </a:xfrm>
            <a:prstGeom prst="rect">
              <a:avLst/>
            </a:prstGeom>
            <a:noFill/>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5736" y="260648"/>
            <a:ext cx="6624736" cy="1723549"/>
          </a:xfrm>
          <a:prstGeom prst="rect">
            <a:avLst/>
          </a:prstGeom>
          <a:noFill/>
        </p:spPr>
        <p:txBody>
          <a:bodyPr wrap="square" rtlCol="0">
            <a:spAutoFit/>
          </a:bodyPr>
          <a:lstStyle/>
          <a:p>
            <a:pPr algn="ctr"/>
            <a:r>
              <a:rPr lang="en-GB" sz="4800" b="1" dirty="0" smtClean="0">
                <a:effectLst>
                  <a:outerShdw blurRad="38100" dist="38100" dir="2700000" algn="tl">
                    <a:srgbClr val="000000">
                      <a:alpha val="43137"/>
                    </a:srgbClr>
                  </a:outerShdw>
                </a:effectLst>
              </a:rPr>
              <a:t>Passenger Viewpoints</a:t>
            </a:r>
          </a:p>
          <a:p>
            <a:pPr algn="ctr"/>
            <a:r>
              <a:rPr lang="en-GB" sz="3600" b="1" i="1" dirty="0" smtClean="0">
                <a:effectLst>
                  <a:outerShdw blurRad="38100" dist="38100" dir="2700000" algn="tl">
                    <a:srgbClr val="000000">
                      <a:alpha val="43137"/>
                    </a:srgbClr>
                  </a:outerShdw>
                </a:effectLst>
              </a:rPr>
              <a:t>First Class</a:t>
            </a:r>
          </a:p>
          <a:p>
            <a:endParaRPr lang="en-GB" dirty="0" smtClean="0"/>
          </a:p>
        </p:txBody>
      </p:sp>
      <p:sp>
        <p:nvSpPr>
          <p:cNvPr id="8" name="Rectangle 7"/>
          <p:cNvSpPr/>
          <p:nvPr/>
        </p:nvSpPr>
        <p:spPr>
          <a:xfrm>
            <a:off x="2286000" y="1772816"/>
            <a:ext cx="6462464" cy="5847755"/>
          </a:xfrm>
          <a:prstGeom prst="rect">
            <a:avLst/>
          </a:prstGeom>
        </p:spPr>
        <p:txBody>
          <a:bodyPr wrap="square">
            <a:spAutoFit/>
          </a:bodyPr>
          <a:lstStyle/>
          <a:p>
            <a:pPr algn="ctr"/>
            <a:r>
              <a:rPr lang="en-GB" sz="2000" dirty="0" smtClean="0"/>
              <a:t>Imagine how the first class passengers would be feeling. </a:t>
            </a:r>
          </a:p>
          <a:p>
            <a:pPr algn="ctr"/>
            <a:endParaRPr lang="en-GB" sz="2000" dirty="0" smtClean="0"/>
          </a:p>
          <a:p>
            <a:pPr algn="ctr"/>
            <a:r>
              <a:rPr lang="en-GB" sz="2000" dirty="0" smtClean="0"/>
              <a:t>Think about the range of facilities they would have had. </a:t>
            </a:r>
          </a:p>
          <a:p>
            <a:pPr algn="ctr"/>
            <a:endParaRPr lang="en-GB" sz="2000" dirty="0" smtClean="0"/>
          </a:p>
          <a:p>
            <a:pPr algn="ctr"/>
            <a:r>
              <a:rPr lang="en-GB" sz="2000" dirty="0" smtClean="0"/>
              <a:t>Look back to our introduction to the Titanic to remind yourself of the amenities available to first class passengers.</a:t>
            </a:r>
          </a:p>
          <a:p>
            <a:pPr algn="ctr"/>
            <a:endParaRPr lang="en-GB" sz="2000" dirty="0" smtClean="0"/>
          </a:p>
          <a:p>
            <a:pPr algn="ctr"/>
            <a:r>
              <a:rPr lang="en-GB" sz="2000" dirty="0" err="1" smtClean="0"/>
              <a:t>Mindmap</a:t>
            </a:r>
            <a:r>
              <a:rPr lang="en-GB" sz="2000" dirty="0" smtClean="0"/>
              <a:t> how first class passengers would be feeling and what they would experience. Think about it within the social historical context of 1912.</a:t>
            </a:r>
          </a:p>
          <a:p>
            <a:pPr algn="ctr"/>
            <a:endParaRPr lang="en-GB" sz="2000" dirty="0" smtClean="0"/>
          </a:p>
          <a:p>
            <a:pPr algn="ctr"/>
            <a:r>
              <a:rPr lang="en-GB" sz="2000" dirty="0" smtClean="0"/>
              <a:t>How might an elderly lady experience the ship compared to a gentleman or a young child?</a:t>
            </a:r>
          </a:p>
          <a:p>
            <a:pPr algn="ctr"/>
            <a:endParaRPr lang="en-GB" dirty="0" smtClean="0"/>
          </a:p>
          <a:p>
            <a:endParaRPr lang="en-GB" dirty="0" smtClean="0"/>
          </a:p>
          <a:p>
            <a:endParaRPr lang="en-GB" dirty="0"/>
          </a:p>
        </p:txBody>
      </p:sp>
      <p:grpSp>
        <p:nvGrpSpPr>
          <p:cNvPr id="9" name="Group 8"/>
          <p:cNvGrpSpPr/>
          <p:nvPr/>
        </p:nvGrpSpPr>
        <p:grpSpPr>
          <a:xfrm>
            <a:off x="0" y="0"/>
            <a:ext cx="2200585" cy="6858000"/>
            <a:chOff x="0" y="0"/>
            <a:chExt cx="2200585" cy="6858000"/>
          </a:xfrm>
        </p:grpSpPr>
        <p:pic>
          <p:nvPicPr>
            <p:cNvPr id="10" name="Picture 2" descr="http://www.chesterwalls.info/gallery/oldpics/titanic2.jpg"/>
            <p:cNvPicPr>
              <a:picLocks noChangeAspect="1" noChangeArrowheads="1"/>
            </p:cNvPicPr>
            <p:nvPr/>
          </p:nvPicPr>
          <p:blipFill>
            <a:blip r:embed="rId2" cstate="print"/>
            <a:srcRect/>
            <a:stretch>
              <a:fillRect/>
            </a:stretch>
          </p:blipFill>
          <p:spPr bwMode="auto">
            <a:xfrm>
              <a:off x="0" y="4077072"/>
              <a:ext cx="2196015" cy="1368152"/>
            </a:xfrm>
            <a:prstGeom prst="rect">
              <a:avLst/>
            </a:prstGeom>
            <a:noFill/>
          </p:spPr>
        </p:pic>
        <p:pic>
          <p:nvPicPr>
            <p:cNvPr id="11" name="Picture 2" descr="http://titanicpostcards.com/wp-content/uploads/2010/11/Steamer-Titanic-Postcard-Tichnor-Largest-Luxurious-Front-111710-12-25.png"/>
            <p:cNvPicPr>
              <a:picLocks noChangeAspect="1" noChangeArrowheads="1"/>
            </p:cNvPicPr>
            <p:nvPr/>
          </p:nvPicPr>
          <p:blipFill>
            <a:blip r:embed="rId3" cstate="print"/>
            <a:srcRect/>
            <a:stretch>
              <a:fillRect/>
            </a:stretch>
          </p:blipFill>
          <p:spPr bwMode="auto">
            <a:xfrm>
              <a:off x="0" y="2636912"/>
              <a:ext cx="2174672" cy="1440160"/>
            </a:xfrm>
            <a:prstGeom prst="rect">
              <a:avLst/>
            </a:prstGeom>
            <a:noFill/>
          </p:spPr>
        </p:pic>
        <p:pic>
          <p:nvPicPr>
            <p:cNvPr id="12" name="Picture 2" descr="http://www.encyclopedia-titanica.org/images/postcard%20back.jpg"/>
            <p:cNvPicPr>
              <a:picLocks noChangeAspect="1" noChangeArrowheads="1"/>
            </p:cNvPicPr>
            <p:nvPr/>
          </p:nvPicPr>
          <p:blipFill>
            <a:blip r:embed="rId4" cstate="print"/>
            <a:srcRect/>
            <a:stretch>
              <a:fillRect/>
            </a:stretch>
          </p:blipFill>
          <p:spPr bwMode="auto">
            <a:xfrm>
              <a:off x="0" y="1268760"/>
              <a:ext cx="2195736" cy="1400880"/>
            </a:xfrm>
            <a:prstGeom prst="rect">
              <a:avLst/>
            </a:prstGeom>
            <a:noFill/>
          </p:spPr>
        </p:pic>
        <p:pic>
          <p:nvPicPr>
            <p:cNvPr id="13" name="Picture 2" descr="http://www.simplonpc.co.uk/2WhiteStar/Olympic+Titanic-01.jpg"/>
            <p:cNvPicPr>
              <a:picLocks noChangeAspect="1" noChangeArrowheads="1"/>
            </p:cNvPicPr>
            <p:nvPr/>
          </p:nvPicPr>
          <p:blipFill>
            <a:blip r:embed="rId5" cstate="print"/>
            <a:srcRect/>
            <a:stretch>
              <a:fillRect/>
            </a:stretch>
          </p:blipFill>
          <p:spPr bwMode="auto">
            <a:xfrm>
              <a:off x="0" y="0"/>
              <a:ext cx="2195736" cy="1268760"/>
            </a:xfrm>
            <a:prstGeom prst="rect">
              <a:avLst/>
            </a:prstGeom>
            <a:noFill/>
          </p:spPr>
        </p:pic>
        <p:pic>
          <p:nvPicPr>
            <p:cNvPr id="14" name="Picture 2" descr="http://www.encyclopedia-titanica.org/images/postcard%20front.jpg"/>
            <p:cNvPicPr>
              <a:picLocks noChangeAspect="1" noChangeArrowheads="1"/>
            </p:cNvPicPr>
            <p:nvPr/>
          </p:nvPicPr>
          <p:blipFill>
            <a:blip r:embed="rId6" cstate="print"/>
            <a:srcRect/>
            <a:stretch>
              <a:fillRect/>
            </a:stretch>
          </p:blipFill>
          <p:spPr bwMode="auto">
            <a:xfrm>
              <a:off x="0" y="5445224"/>
              <a:ext cx="2200585" cy="1412776"/>
            </a:xfrm>
            <a:prstGeom prst="rect">
              <a:avLst/>
            </a:prstGeom>
            <a:noFill/>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5736" y="188640"/>
            <a:ext cx="6624736" cy="1723549"/>
          </a:xfrm>
          <a:prstGeom prst="rect">
            <a:avLst/>
          </a:prstGeom>
          <a:noFill/>
        </p:spPr>
        <p:txBody>
          <a:bodyPr wrap="square" rtlCol="0">
            <a:spAutoFit/>
          </a:bodyPr>
          <a:lstStyle/>
          <a:p>
            <a:pPr algn="ctr"/>
            <a:r>
              <a:rPr lang="en-GB" sz="4800" b="1" dirty="0" smtClean="0">
                <a:effectLst>
                  <a:outerShdw blurRad="38100" dist="38100" dir="2700000" algn="tl">
                    <a:srgbClr val="000000">
                      <a:alpha val="43137"/>
                    </a:srgbClr>
                  </a:outerShdw>
                </a:effectLst>
              </a:rPr>
              <a:t>Passenger Viewpoints</a:t>
            </a:r>
          </a:p>
          <a:p>
            <a:pPr algn="ctr"/>
            <a:r>
              <a:rPr lang="en-GB" sz="3600" b="1" i="1" dirty="0" smtClean="0">
                <a:effectLst>
                  <a:outerShdw blurRad="38100" dist="38100" dir="2700000" algn="tl">
                    <a:srgbClr val="000000">
                      <a:alpha val="43137"/>
                    </a:srgbClr>
                  </a:outerShdw>
                </a:effectLst>
              </a:rPr>
              <a:t>Third Class</a:t>
            </a:r>
          </a:p>
          <a:p>
            <a:endParaRPr lang="en-GB" dirty="0" smtClean="0"/>
          </a:p>
        </p:txBody>
      </p:sp>
      <p:sp>
        <p:nvSpPr>
          <p:cNvPr id="8" name="Rectangle 7"/>
          <p:cNvSpPr/>
          <p:nvPr/>
        </p:nvSpPr>
        <p:spPr>
          <a:xfrm>
            <a:off x="2267744" y="1628800"/>
            <a:ext cx="6462464" cy="6771084"/>
          </a:xfrm>
          <a:prstGeom prst="rect">
            <a:avLst/>
          </a:prstGeom>
        </p:spPr>
        <p:txBody>
          <a:bodyPr wrap="square">
            <a:spAutoFit/>
          </a:bodyPr>
          <a:lstStyle/>
          <a:p>
            <a:pPr algn="ctr"/>
            <a:r>
              <a:rPr lang="en-GB" dirty="0" smtClean="0"/>
              <a:t>Imagine how the third class passengers would be feeling. </a:t>
            </a:r>
          </a:p>
          <a:p>
            <a:pPr algn="ctr"/>
            <a:endParaRPr lang="en-GB" dirty="0" smtClean="0"/>
          </a:p>
          <a:p>
            <a:pPr algn="ctr"/>
            <a:r>
              <a:rPr lang="en-GB" dirty="0" smtClean="0"/>
              <a:t>Many of the third class passengers on the boat were travelling to New York to start a new life. America was seen as a land of opportunity and many people wanted to move there for what they hoped would be a better quality of life.</a:t>
            </a:r>
          </a:p>
          <a:p>
            <a:pPr algn="ctr"/>
            <a:endParaRPr lang="en-GB" dirty="0" smtClean="0"/>
          </a:p>
          <a:p>
            <a:pPr algn="ctr"/>
            <a:r>
              <a:rPr lang="en-GB" dirty="0" smtClean="0"/>
              <a:t>How would these passengers be feeling? How would their experience be different to those passengers in first class?</a:t>
            </a:r>
          </a:p>
          <a:p>
            <a:pPr algn="ctr"/>
            <a:endParaRPr lang="en-GB" dirty="0" smtClean="0"/>
          </a:p>
          <a:p>
            <a:pPr algn="ctr"/>
            <a:r>
              <a:rPr lang="en-GB" dirty="0" smtClean="0"/>
              <a:t>Think about the facilities available to these passengers. Would they be impressed? How would they feel about only being allowed in certain areas of the ship? How did the ship’s crew treat them?</a:t>
            </a:r>
          </a:p>
          <a:p>
            <a:pPr algn="ctr"/>
            <a:endParaRPr lang="en-GB" dirty="0" smtClean="0"/>
          </a:p>
          <a:p>
            <a:pPr algn="ctr"/>
            <a:r>
              <a:rPr lang="en-GB" dirty="0" err="1" smtClean="0"/>
              <a:t>Mindmap</a:t>
            </a:r>
            <a:r>
              <a:rPr lang="en-GB" dirty="0" smtClean="0"/>
              <a:t> how third class passengers would be feeling and what they would experience. Think about it within the social historical context of 1912.</a:t>
            </a:r>
          </a:p>
          <a:p>
            <a:pPr algn="ctr"/>
            <a:endParaRPr lang="en-GB" sz="2000" dirty="0" smtClean="0"/>
          </a:p>
          <a:p>
            <a:pPr algn="ctr"/>
            <a:endParaRPr lang="en-GB" sz="2000" dirty="0" smtClean="0"/>
          </a:p>
          <a:p>
            <a:pPr algn="ctr"/>
            <a:endParaRPr lang="en-GB" dirty="0" smtClean="0"/>
          </a:p>
          <a:p>
            <a:pPr algn="ctr"/>
            <a:endParaRPr lang="en-GB" dirty="0" smtClean="0"/>
          </a:p>
          <a:p>
            <a:endParaRPr lang="en-GB" dirty="0" smtClean="0"/>
          </a:p>
          <a:p>
            <a:endParaRPr lang="en-GB" dirty="0"/>
          </a:p>
        </p:txBody>
      </p:sp>
      <p:grpSp>
        <p:nvGrpSpPr>
          <p:cNvPr id="9" name="Group 8"/>
          <p:cNvGrpSpPr/>
          <p:nvPr/>
        </p:nvGrpSpPr>
        <p:grpSpPr>
          <a:xfrm>
            <a:off x="0" y="27384"/>
            <a:ext cx="2200585" cy="6858000"/>
            <a:chOff x="0" y="0"/>
            <a:chExt cx="2200585" cy="6858000"/>
          </a:xfrm>
        </p:grpSpPr>
        <p:pic>
          <p:nvPicPr>
            <p:cNvPr id="10" name="Picture 2" descr="http://www.chesterwalls.info/gallery/oldpics/titanic2.jpg"/>
            <p:cNvPicPr>
              <a:picLocks noChangeAspect="1" noChangeArrowheads="1"/>
            </p:cNvPicPr>
            <p:nvPr/>
          </p:nvPicPr>
          <p:blipFill>
            <a:blip r:embed="rId2" cstate="print"/>
            <a:srcRect/>
            <a:stretch>
              <a:fillRect/>
            </a:stretch>
          </p:blipFill>
          <p:spPr bwMode="auto">
            <a:xfrm>
              <a:off x="0" y="4077072"/>
              <a:ext cx="2196015" cy="1368152"/>
            </a:xfrm>
            <a:prstGeom prst="rect">
              <a:avLst/>
            </a:prstGeom>
            <a:noFill/>
          </p:spPr>
        </p:pic>
        <p:pic>
          <p:nvPicPr>
            <p:cNvPr id="11" name="Picture 2" descr="http://titanicpostcards.com/wp-content/uploads/2010/11/Steamer-Titanic-Postcard-Tichnor-Largest-Luxurious-Front-111710-12-25.png"/>
            <p:cNvPicPr>
              <a:picLocks noChangeAspect="1" noChangeArrowheads="1"/>
            </p:cNvPicPr>
            <p:nvPr/>
          </p:nvPicPr>
          <p:blipFill>
            <a:blip r:embed="rId3" cstate="print"/>
            <a:srcRect/>
            <a:stretch>
              <a:fillRect/>
            </a:stretch>
          </p:blipFill>
          <p:spPr bwMode="auto">
            <a:xfrm>
              <a:off x="0" y="2636912"/>
              <a:ext cx="2174672" cy="1440160"/>
            </a:xfrm>
            <a:prstGeom prst="rect">
              <a:avLst/>
            </a:prstGeom>
            <a:noFill/>
          </p:spPr>
        </p:pic>
        <p:pic>
          <p:nvPicPr>
            <p:cNvPr id="12" name="Picture 2" descr="http://www.encyclopedia-titanica.org/images/postcard%20back.jpg"/>
            <p:cNvPicPr>
              <a:picLocks noChangeAspect="1" noChangeArrowheads="1"/>
            </p:cNvPicPr>
            <p:nvPr/>
          </p:nvPicPr>
          <p:blipFill>
            <a:blip r:embed="rId4" cstate="print"/>
            <a:srcRect/>
            <a:stretch>
              <a:fillRect/>
            </a:stretch>
          </p:blipFill>
          <p:spPr bwMode="auto">
            <a:xfrm>
              <a:off x="0" y="1268760"/>
              <a:ext cx="2195736" cy="1400880"/>
            </a:xfrm>
            <a:prstGeom prst="rect">
              <a:avLst/>
            </a:prstGeom>
            <a:noFill/>
          </p:spPr>
        </p:pic>
        <p:pic>
          <p:nvPicPr>
            <p:cNvPr id="13" name="Picture 2" descr="http://www.simplonpc.co.uk/2WhiteStar/Olympic+Titanic-01.jpg"/>
            <p:cNvPicPr>
              <a:picLocks noChangeAspect="1" noChangeArrowheads="1"/>
            </p:cNvPicPr>
            <p:nvPr/>
          </p:nvPicPr>
          <p:blipFill>
            <a:blip r:embed="rId5" cstate="print"/>
            <a:srcRect/>
            <a:stretch>
              <a:fillRect/>
            </a:stretch>
          </p:blipFill>
          <p:spPr bwMode="auto">
            <a:xfrm>
              <a:off x="0" y="0"/>
              <a:ext cx="2195736" cy="1268760"/>
            </a:xfrm>
            <a:prstGeom prst="rect">
              <a:avLst/>
            </a:prstGeom>
            <a:noFill/>
          </p:spPr>
        </p:pic>
        <p:pic>
          <p:nvPicPr>
            <p:cNvPr id="14" name="Picture 2" descr="http://www.encyclopedia-titanica.org/images/postcard%20front.jpg"/>
            <p:cNvPicPr>
              <a:picLocks noChangeAspect="1" noChangeArrowheads="1"/>
            </p:cNvPicPr>
            <p:nvPr/>
          </p:nvPicPr>
          <p:blipFill>
            <a:blip r:embed="rId6" cstate="print"/>
            <a:srcRect/>
            <a:stretch>
              <a:fillRect/>
            </a:stretch>
          </p:blipFill>
          <p:spPr bwMode="auto">
            <a:xfrm>
              <a:off x="0" y="5445224"/>
              <a:ext cx="2200585" cy="1412776"/>
            </a:xfrm>
            <a:prstGeom prst="rect">
              <a:avLst/>
            </a:prstGeom>
            <a:noFill/>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5736" y="188640"/>
            <a:ext cx="6624736" cy="1107996"/>
          </a:xfrm>
          <a:prstGeom prst="rect">
            <a:avLst/>
          </a:prstGeom>
          <a:noFill/>
        </p:spPr>
        <p:txBody>
          <a:bodyPr wrap="square" rtlCol="0">
            <a:spAutoFit/>
          </a:bodyPr>
          <a:lstStyle/>
          <a:p>
            <a:pPr algn="ctr"/>
            <a:r>
              <a:rPr lang="en-GB" sz="4800" b="1" dirty="0" smtClean="0">
                <a:effectLst>
                  <a:outerShdw blurRad="38100" dist="38100" dir="2700000" algn="tl">
                    <a:srgbClr val="000000">
                      <a:alpha val="43137"/>
                    </a:srgbClr>
                  </a:outerShdw>
                </a:effectLst>
              </a:rPr>
              <a:t>Post Card Task</a:t>
            </a:r>
            <a:endParaRPr lang="en-GB" sz="3600" b="1" i="1" dirty="0" smtClean="0">
              <a:effectLst>
                <a:outerShdw blurRad="38100" dist="38100" dir="2700000" algn="tl">
                  <a:srgbClr val="000000">
                    <a:alpha val="43137"/>
                  </a:srgbClr>
                </a:outerShdw>
              </a:effectLst>
            </a:endParaRPr>
          </a:p>
          <a:p>
            <a:endParaRPr lang="en-GB" dirty="0" smtClean="0"/>
          </a:p>
        </p:txBody>
      </p:sp>
      <p:sp>
        <p:nvSpPr>
          <p:cNvPr id="8" name="Rectangle 7"/>
          <p:cNvSpPr/>
          <p:nvPr/>
        </p:nvSpPr>
        <p:spPr>
          <a:xfrm>
            <a:off x="2267744" y="1196752"/>
            <a:ext cx="6876256" cy="7355860"/>
          </a:xfrm>
          <a:prstGeom prst="rect">
            <a:avLst/>
          </a:prstGeom>
        </p:spPr>
        <p:txBody>
          <a:bodyPr wrap="square">
            <a:spAutoFit/>
          </a:bodyPr>
          <a:lstStyle/>
          <a:p>
            <a:pPr algn="ctr"/>
            <a:r>
              <a:rPr lang="en-GB" dirty="0" smtClean="0"/>
              <a:t>Write a postcard as if you are a passenger in first class.</a:t>
            </a:r>
          </a:p>
          <a:p>
            <a:pPr algn="ctr"/>
            <a:endParaRPr lang="en-GB" dirty="0" smtClean="0"/>
          </a:p>
          <a:p>
            <a:pPr algn="ctr"/>
            <a:r>
              <a:rPr lang="en-GB" dirty="0" smtClean="0"/>
              <a:t>You must design the postcard from scratch – think about the images and font style on the front of the postcards we have looked at and use them for inspiration.</a:t>
            </a:r>
          </a:p>
          <a:p>
            <a:pPr algn="ctr"/>
            <a:endParaRPr lang="en-GB" dirty="0" smtClean="0"/>
          </a:p>
          <a:p>
            <a:pPr algn="ctr"/>
            <a:r>
              <a:rPr lang="en-GB" dirty="0" smtClean="0"/>
              <a:t>Try and create a postcard that is as realistic as possible for 1912 – both front and back.</a:t>
            </a:r>
          </a:p>
          <a:p>
            <a:pPr algn="ctr"/>
            <a:endParaRPr lang="en-GB" dirty="0" smtClean="0"/>
          </a:p>
          <a:p>
            <a:pPr algn="ctr"/>
            <a:r>
              <a:rPr lang="en-GB" dirty="0" smtClean="0"/>
              <a:t>You will be writing from a passenger’s viewpoint – explore what they have done, what they think of the ship and how they are feeling in your postcard.</a:t>
            </a:r>
          </a:p>
          <a:p>
            <a:pPr algn="ctr"/>
            <a:endParaRPr lang="en-GB" dirty="0" smtClean="0"/>
          </a:p>
          <a:p>
            <a:pPr algn="ctr"/>
            <a:r>
              <a:rPr lang="en-GB" dirty="0" smtClean="0"/>
              <a:t>You can choose what your imaginary passenger is like, think about their age, gender, personality etc.</a:t>
            </a:r>
          </a:p>
          <a:p>
            <a:pPr algn="ctr"/>
            <a:endParaRPr lang="en-GB" dirty="0" smtClean="0"/>
          </a:p>
          <a:p>
            <a:pPr algn="ctr"/>
            <a:r>
              <a:rPr lang="en-GB" dirty="0" smtClean="0"/>
              <a:t>You must write from their viewpoint. </a:t>
            </a:r>
            <a:r>
              <a:rPr lang="en-GB" b="1" u="sng" dirty="0" smtClean="0">
                <a:solidFill>
                  <a:srgbClr val="FF0000"/>
                </a:solidFill>
              </a:rPr>
              <a:t>PLAN FIRST!</a:t>
            </a:r>
          </a:p>
          <a:p>
            <a:pPr algn="ctr"/>
            <a:endParaRPr lang="en-GB" dirty="0" smtClean="0"/>
          </a:p>
          <a:p>
            <a:pPr algn="ctr"/>
            <a:r>
              <a:rPr lang="en-GB" b="1" dirty="0" smtClean="0"/>
              <a:t>REMEMBER: </a:t>
            </a:r>
            <a:r>
              <a:rPr lang="en-GB" b="1" i="1" dirty="0" smtClean="0"/>
              <a:t>Postcards are written in an informal tone and in the first person.</a:t>
            </a:r>
          </a:p>
          <a:p>
            <a:pPr algn="ctr"/>
            <a:endParaRPr lang="en-GB" sz="2000" b="1" dirty="0" smtClean="0"/>
          </a:p>
          <a:p>
            <a:pPr algn="ctr"/>
            <a:endParaRPr lang="en-GB" sz="2000" dirty="0" smtClean="0"/>
          </a:p>
          <a:p>
            <a:pPr algn="ctr"/>
            <a:endParaRPr lang="en-GB" dirty="0" smtClean="0"/>
          </a:p>
          <a:p>
            <a:pPr algn="ctr"/>
            <a:endParaRPr lang="en-GB" dirty="0" smtClean="0"/>
          </a:p>
          <a:p>
            <a:endParaRPr lang="en-GB" dirty="0" smtClean="0"/>
          </a:p>
          <a:p>
            <a:endParaRPr lang="en-GB" dirty="0"/>
          </a:p>
        </p:txBody>
      </p:sp>
      <p:grpSp>
        <p:nvGrpSpPr>
          <p:cNvPr id="16" name="Group 15"/>
          <p:cNvGrpSpPr/>
          <p:nvPr/>
        </p:nvGrpSpPr>
        <p:grpSpPr>
          <a:xfrm>
            <a:off x="0" y="0"/>
            <a:ext cx="2200585" cy="6858000"/>
            <a:chOff x="0" y="0"/>
            <a:chExt cx="2200585" cy="6858000"/>
          </a:xfrm>
        </p:grpSpPr>
        <p:pic>
          <p:nvPicPr>
            <p:cNvPr id="9" name="Picture 2" descr="http://www.chesterwalls.info/gallery/oldpics/titanic2.jpg"/>
            <p:cNvPicPr>
              <a:picLocks noChangeAspect="1" noChangeArrowheads="1"/>
            </p:cNvPicPr>
            <p:nvPr/>
          </p:nvPicPr>
          <p:blipFill>
            <a:blip r:embed="rId2" cstate="print"/>
            <a:srcRect/>
            <a:stretch>
              <a:fillRect/>
            </a:stretch>
          </p:blipFill>
          <p:spPr bwMode="auto">
            <a:xfrm>
              <a:off x="0" y="4077072"/>
              <a:ext cx="2196015" cy="1368152"/>
            </a:xfrm>
            <a:prstGeom prst="rect">
              <a:avLst/>
            </a:prstGeom>
            <a:noFill/>
          </p:spPr>
        </p:pic>
        <p:pic>
          <p:nvPicPr>
            <p:cNvPr id="10" name="Picture 2" descr="http://titanicpostcards.com/wp-content/uploads/2010/11/Steamer-Titanic-Postcard-Tichnor-Largest-Luxurious-Front-111710-12-25.png"/>
            <p:cNvPicPr>
              <a:picLocks noChangeAspect="1" noChangeArrowheads="1"/>
            </p:cNvPicPr>
            <p:nvPr/>
          </p:nvPicPr>
          <p:blipFill>
            <a:blip r:embed="rId3" cstate="print"/>
            <a:srcRect/>
            <a:stretch>
              <a:fillRect/>
            </a:stretch>
          </p:blipFill>
          <p:spPr bwMode="auto">
            <a:xfrm>
              <a:off x="0" y="2636912"/>
              <a:ext cx="2174672" cy="1440160"/>
            </a:xfrm>
            <a:prstGeom prst="rect">
              <a:avLst/>
            </a:prstGeom>
            <a:noFill/>
          </p:spPr>
        </p:pic>
        <p:pic>
          <p:nvPicPr>
            <p:cNvPr id="11" name="Picture 2" descr="http://www.encyclopedia-titanica.org/images/postcard%20back.jpg"/>
            <p:cNvPicPr>
              <a:picLocks noChangeAspect="1" noChangeArrowheads="1"/>
            </p:cNvPicPr>
            <p:nvPr/>
          </p:nvPicPr>
          <p:blipFill>
            <a:blip r:embed="rId4" cstate="print"/>
            <a:srcRect/>
            <a:stretch>
              <a:fillRect/>
            </a:stretch>
          </p:blipFill>
          <p:spPr bwMode="auto">
            <a:xfrm>
              <a:off x="0" y="1268760"/>
              <a:ext cx="2195736" cy="1400880"/>
            </a:xfrm>
            <a:prstGeom prst="rect">
              <a:avLst/>
            </a:prstGeom>
            <a:noFill/>
          </p:spPr>
        </p:pic>
        <p:pic>
          <p:nvPicPr>
            <p:cNvPr id="13" name="Picture 2" descr="http://www.simplonpc.co.uk/2WhiteStar/Olympic+Titanic-01.jpg"/>
            <p:cNvPicPr>
              <a:picLocks noChangeAspect="1" noChangeArrowheads="1"/>
            </p:cNvPicPr>
            <p:nvPr/>
          </p:nvPicPr>
          <p:blipFill>
            <a:blip r:embed="rId5" cstate="print"/>
            <a:srcRect/>
            <a:stretch>
              <a:fillRect/>
            </a:stretch>
          </p:blipFill>
          <p:spPr bwMode="auto">
            <a:xfrm>
              <a:off x="0" y="0"/>
              <a:ext cx="2195736" cy="1268760"/>
            </a:xfrm>
            <a:prstGeom prst="rect">
              <a:avLst/>
            </a:prstGeom>
            <a:noFill/>
          </p:spPr>
        </p:pic>
        <p:pic>
          <p:nvPicPr>
            <p:cNvPr id="15" name="Picture 2" descr="http://www.encyclopedia-titanica.org/images/postcard%20front.jpg"/>
            <p:cNvPicPr>
              <a:picLocks noChangeAspect="1" noChangeArrowheads="1"/>
            </p:cNvPicPr>
            <p:nvPr/>
          </p:nvPicPr>
          <p:blipFill>
            <a:blip r:embed="rId6" cstate="print"/>
            <a:srcRect/>
            <a:stretch>
              <a:fillRect/>
            </a:stretch>
          </p:blipFill>
          <p:spPr bwMode="auto">
            <a:xfrm>
              <a:off x="0" y="5445224"/>
              <a:ext cx="2200585" cy="1412776"/>
            </a:xfrm>
            <a:prstGeom prst="rect">
              <a:avLst/>
            </a:prstGeom>
            <a:noFill/>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5736" y="260648"/>
            <a:ext cx="6624736" cy="4247317"/>
          </a:xfrm>
          <a:prstGeom prst="rect">
            <a:avLst/>
          </a:prstGeom>
          <a:noFill/>
        </p:spPr>
        <p:txBody>
          <a:bodyPr wrap="square" rtlCol="0">
            <a:spAutoFit/>
          </a:bodyPr>
          <a:lstStyle/>
          <a:p>
            <a:pPr algn="ctr"/>
            <a:r>
              <a:rPr lang="en-GB" sz="4800" b="1" dirty="0" smtClean="0">
                <a:effectLst>
                  <a:outerShdw blurRad="38100" dist="38100" dir="2700000" algn="tl">
                    <a:srgbClr val="000000">
                      <a:alpha val="43137"/>
                    </a:srgbClr>
                  </a:outerShdw>
                </a:effectLst>
              </a:rPr>
              <a:t>Postcards</a:t>
            </a:r>
          </a:p>
          <a:p>
            <a:endParaRPr lang="en-GB" dirty="0" smtClean="0"/>
          </a:p>
          <a:p>
            <a:pPr algn="ctr"/>
            <a:r>
              <a:rPr lang="en-GB" sz="2800" dirty="0" smtClean="0"/>
              <a:t>The White Star Line produced a range of postcards to promote their latest and greatest ship.</a:t>
            </a:r>
          </a:p>
          <a:p>
            <a:pPr algn="ctr"/>
            <a:endParaRPr lang="en-GB" sz="2800" dirty="0" smtClean="0"/>
          </a:p>
          <a:p>
            <a:pPr algn="ctr"/>
            <a:r>
              <a:rPr lang="en-GB" sz="2800" dirty="0" smtClean="0"/>
              <a:t>Have a look at some of the original postcards.</a:t>
            </a:r>
          </a:p>
          <a:p>
            <a:endParaRPr lang="en-GB" dirty="0" smtClean="0"/>
          </a:p>
          <a:p>
            <a:endParaRPr lang="en-GB" dirty="0"/>
          </a:p>
        </p:txBody>
      </p:sp>
      <p:grpSp>
        <p:nvGrpSpPr>
          <p:cNvPr id="8" name="Group 7"/>
          <p:cNvGrpSpPr/>
          <p:nvPr/>
        </p:nvGrpSpPr>
        <p:grpSpPr>
          <a:xfrm>
            <a:off x="0" y="0"/>
            <a:ext cx="2200585" cy="6858000"/>
            <a:chOff x="0" y="0"/>
            <a:chExt cx="2200585" cy="6858000"/>
          </a:xfrm>
        </p:grpSpPr>
        <p:pic>
          <p:nvPicPr>
            <p:cNvPr id="9" name="Picture 2" descr="http://www.chesterwalls.info/gallery/oldpics/titanic2.jpg"/>
            <p:cNvPicPr>
              <a:picLocks noChangeAspect="1" noChangeArrowheads="1"/>
            </p:cNvPicPr>
            <p:nvPr/>
          </p:nvPicPr>
          <p:blipFill>
            <a:blip r:embed="rId2" cstate="print"/>
            <a:srcRect/>
            <a:stretch>
              <a:fillRect/>
            </a:stretch>
          </p:blipFill>
          <p:spPr bwMode="auto">
            <a:xfrm>
              <a:off x="0" y="4077072"/>
              <a:ext cx="2196015" cy="1368152"/>
            </a:xfrm>
            <a:prstGeom prst="rect">
              <a:avLst/>
            </a:prstGeom>
            <a:noFill/>
          </p:spPr>
        </p:pic>
        <p:pic>
          <p:nvPicPr>
            <p:cNvPr id="10" name="Picture 2" descr="http://titanicpostcards.com/wp-content/uploads/2010/11/Steamer-Titanic-Postcard-Tichnor-Largest-Luxurious-Front-111710-12-25.png"/>
            <p:cNvPicPr>
              <a:picLocks noChangeAspect="1" noChangeArrowheads="1"/>
            </p:cNvPicPr>
            <p:nvPr/>
          </p:nvPicPr>
          <p:blipFill>
            <a:blip r:embed="rId3" cstate="print"/>
            <a:srcRect/>
            <a:stretch>
              <a:fillRect/>
            </a:stretch>
          </p:blipFill>
          <p:spPr bwMode="auto">
            <a:xfrm>
              <a:off x="0" y="2636912"/>
              <a:ext cx="2174672" cy="1440160"/>
            </a:xfrm>
            <a:prstGeom prst="rect">
              <a:avLst/>
            </a:prstGeom>
            <a:noFill/>
          </p:spPr>
        </p:pic>
        <p:pic>
          <p:nvPicPr>
            <p:cNvPr id="11" name="Picture 2" descr="http://www.encyclopedia-titanica.org/images/postcard%20back.jpg"/>
            <p:cNvPicPr>
              <a:picLocks noChangeAspect="1" noChangeArrowheads="1"/>
            </p:cNvPicPr>
            <p:nvPr/>
          </p:nvPicPr>
          <p:blipFill>
            <a:blip r:embed="rId4" cstate="print"/>
            <a:srcRect/>
            <a:stretch>
              <a:fillRect/>
            </a:stretch>
          </p:blipFill>
          <p:spPr bwMode="auto">
            <a:xfrm>
              <a:off x="0" y="1268760"/>
              <a:ext cx="2195736" cy="1400880"/>
            </a:xfrm>
            <a:prstGeom prst="rect">
              <a:avLst/>
            </a:prstGeom>
            <a:noFill/>
          </p:spPr>
        </p:pic>
        <p:pic>
          <p:nvPicPr>
            <p:cNvPr id="12" name="Picture 2" descr="http://www.simplonpc.co.uk/2WhiteStar/Olympic+Titanic-01.jpg"/>
            <p:cNvPicPr>
              <a:picLocks noChangeAspect="1" noChangeArrowheads="1"/>
            </p:cNvPicPr>
            <p:nvPr/>
          </p:nvPicPr>
          <p:blipFill>
            <a:blip r:embed="rId5" cstate="print"/>
            <a:srcRect/>
            <a:stretch>
              <a:fillRect/>
            </a:stretch>
          </p:blipFill>
          <p:spPr bwMode="auto">
            <a:xfrm>
              <a:off x="0" y="0"/>
              <a:ext cx="2195736" cy="1268760"/>
            </a:xfrm>
            <a:prstGeom prst="rect">
              <a:avLst/>
            </a:prstGeom>
            <a:noFill/>
          </p:spPr>
        </p:pic>
        <p:pic>
          <p:nvPicPr>
            <p:cNvPr id="13" name="Picture 2" descr="http://www.encyclopedia-titanica.org/images/postcard%20front.jpg"/>
            <p:cNvPicPr>
              <a:picLocks noChangeAspect="1" noChangeArrowheads="1"/>
            </p:cNvPicPr>
            <p:nvPr/>
          </p:nvPicPr>
          <p:blipFill>
            <a:blip r:embed="rId6" cstate="print"/>
            <a:srcRect/>
            <a:stretch>
              <a:fillRect/>
            </a:stretch>
          </p:blipFill>
          <p:spPr bwMode="auto">
            <a:xfrm>
              <a:off x="0" y="5445224"/>
              <a:ext cx="2200585" cy="1412776"/>
            </a:xfrm>
            <a:prstGeom prst="rect">
              <a:avLst/>
            </a:prstGeom>
            <a:noFill/>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implonpc.co.uk/2WhiteStar/Olympic+Titanic-01.jpg"/>
          <p:cNvPicPr>
            <a:picLocks noChangeAspect="1" noChangeArrowheads="1"/>
          </p:cNvPicPr>
          <p:nvPr/>
        </p:nvPicPr>
        <p:blipFill>
          <a:blip r:embed="rId2" cstate="print"/>
          <a:srcRect/>
          <a:stretch>
            <a:fillRect/>
          </a:stretch>
        </p:blipFill>
        <p:spPr bwMode="auto">
          <a:xfrm>
            <a:off x="0" y="548680"/>
            <a:ext cx="9102327" cy="58052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raeth.ch/Titanic%20pre-sinking.jpg"/>
          <p:cNvPicPr>
            <a:picLocks noChangeAspect="1" noChangeArrowheads="1"/>
          </p:cNvPicPr>
          <p:nvPr/>
        </p:nvPicPr>
        <p:blipFill>
          <a:blip r:embed="rId2" cstate="print"/>
          <a:srcRect/>
          <a:stretch>
            <a:fillRect/>
          </a:stretch>
        </p:blipFill>
        <p:spPr bwMode="auto">
          <a:xfrm>
            <a:off x="0" y="476672"/>
            <a:ext cx="9148411" cy="587727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simplonpc.co.uk/2WhiteStar/Titanic-12-Olympic.jpg"/>
          <p:cNvPicPr>
            <a:picLocks noChangeAspect="1" noChangeArrowheads="1"/>
          </p:cNvPicPr>
          <p:nvPr/>
        </p:nvPicPr>
        <p:blipFill>
          <a:blip r:embed="rId2" cstate="print"/>
          <a:srcRect/>
          <a:stretch>
            <a:fillRect/>
          </a:stretch>
        </p:blipFill>
        <p:spPr bwMode="auto">
          <a:xfrm>
            <a:off x="0" y="548680"/>
            <a:ext cx="9214161" cy="57332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encyclopedia-titanica.org/images/postcard%20front.jpg"/>
          <p:cNvPicPr>
            <a:picLocks noChangeAspect="1" noChangeArrowheads="1"/>
          </p:cNvPicPr>
          <p:nvPr/>
        </p:nvPicPr>
        <p:blipFill>
          <a:blip r:embed="rId2" cstate="print"/>
          <a:srcRect/>
          <a:stretch>
            <a:fillRect/>
          </a:stretch>
        </p:blipFill>
        <p:spPr bwMode="auto">
          <a:xfrm>
            <a:off x="0" y="476672"/>
            <a:ext cx="9144000" cy="58704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itanicpostcards.com/wp-content/uploads/2010/11/Steamer-Titanic-Postcard-Tichnor-Largest-Luxurious-Front-111710-12-25.png"/>
          <p:cNvPicPr>
            <a:picLocks noChangeAspect="1" noChangeArrowheads="1"/>
          </p:cNvPicPr>
          <p:nvPr/>
        </p:nvPicPr>
        <p:blipFill>
          <a:blip r:embed="rId2" cstate="print"/>
          <a:srcRect/>
          <a:stretch>
            <a:fillRect/>
          </a:stretch>
        </p:blipFill>
        <p:spPr bwMode="auto">
          <a:xfrm>
            <a:off x="36512" y="404664"/>
            <a:ext cx="9144000" cy="605554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implonpc.co.uk/2WhiteStar/Titanic-01_BCK.jpg"/>
          <p:cNvPicPr>
            <a:picLocks noChangeAspect="1" noChangeArrowheads="1"/>
          </p:cNvPicPr>
          <p:nvPr/>
        </p:nvPicPr>
        <p:blipFill>
          <a:blip r:embed="rId2" cstate="print"/>
          <a:srcRect/>
          <a:stretch>
            <a:fillRect/>
          </a:stretch>
        </p:blipFill>
        <p:spPr bwMode="auto">
          <a:xfrm>
            <a:off x="-2790" y="548680"/>
            <a:ext cx="9146790" cy="569133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encyclopedia-titanica.org/images/postcard%20back.jpg"/>
          <p:cNvPicPr>
            <a:picLocks noChangeAspect="1" noChangeArrowheads="1"/>
          </p:cNvPicPr>
          <p:nvPr/>
        </p:nvPicPr>
        <p:blipFill>
          <a:blip r:embed="rId2" cstate="print"/>
          <a:srcRect/>
          <a:stretch>
            <a:fillRect/>
          </a:stretch>
        </p:blipFill>
        <p:spPr bwMode="auto">
          <a:xfrm>
            <a:off x="0" y="548680"/>
            <a:ext cx="9144000" cy="583387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141</TotalTime>
  <Words>530</Words>
  <Application>Microsoft Office PowerPoint</Application>
  <PresentationFormat>On-screen Show (4:3)</PresentationFormat>
  <Paragraphs>67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Sian</dc:creator>
  <cp:lastModifiedBy>Lisa Landis</cp:lastModifiedBy>
  <cp:revision>16</cp:revision>
  <dcterms:created xsi:type="dcterms:W3CDTF">2011-04-03T10:27:58Z</dcterms:created>
  <dcterms:modified xsi:type="dcterms:W3CDTF">2012-08-17T09:52:52Z</dcterms:modified>
</cp:coreProperties>
</file>