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5" r:id="rId2"/>
    <p:sldId id="266" r:id="rId3"/>
    <p:sldId id="268" r:id="rId4"/>
    <p:sldId id="269" r:id="rId5"/>
    <p:sldId id="270" r:id="rId6"/>
    <p:sldId id="267" r:id="rId7"/>
    <p:sldId id="256" r:id="rId8"/>
    <p:sldId id="257" r:id="rId9"/>
    <p:sldId id="258" r:id="rId10"/>
    <p:sldId id="259" r:id="rId11"/>
    <p:sldId id="260" r:id="rId12"/>
    <p:sldId id="261" r:id="rId13"/>
    <p:sldId id="262" r:id="rId14"/>
    <p:sldId id="272" r:id="rId15"/>
    <p:sldId id="263" r:id="rId16"/>
    <p:sldId id="271" r:id="rId17"/>
    <p:sldId id="274"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FB4C4FA3-5365-4A37-A24B-8509AF0FBDA1}"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FB4C4FA3-5365-4A37-A24B-8509AF0FBDA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7D50D72-4840-455A-A5F0-9E6AE4EBE8F3}" type="datetimeFigureOut">
              <a:rPr lang="en-GB" smtClean="0"/>
              <a:pPr/>
              <a:t>17/08/2012</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B4C4FA3-5365-4A37-A24B-8509AF0FBDA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0" y="0"/>
            <a:ext cx="1980999" cy="6858000"/>
            <a:chOff x="0" y="0"/>
            <a:chExt cx="1980999" cy="6858000"/>
          </a:xfrm>
          <a:effectLst>
            <a:outerShdw dir="5400000" algn="ctr" rotWithShape="0">
              <a:srgbClr val="000000">
                <a:alpha val="0"/>
              </a:srgbClr>
            </a:outerShdw>
          </a:effectLst>
        </p:grpSpPr>
        <p:sp>
          <p:nvSpPr>
            <p:cNvPr id="6" name="Rectangle 5"/>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3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22534"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22530"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8" name="TextBox 7"/>
          <p:cNvSpPr txBox="1"/>
          <p:nvPr/>
        </p:nvSpPr>
        <p:spPr>
          <a:xfrm>
            <a:off x="1979712" y="0"/>
            <a:ext cx="7164288"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8000" b="1" dirty="0" smtClean="0">
                <a:effectLst>
                  <a:outerShdw blurRad="38100" dist="38100" dir="2700000" algn="tl">
                    <a:srgbClr val="000000">
                      <a:alpha val="43137"/>
                    </a:srgbClr>
                  </a:outerShdw>
                </a:effectLst>
                <a:latin typeface="Cambria Math" pitchFamily="18" charset="0"/>
                <a:ea typeface="Cambria Math" pitchFamily="18" charset="0"/>
                <a:cs typeface="Courier New" pitchFamily="49" charset="0"/>
              </a:rPr>
              <a:t>TITANIC</a:t>
            </a:r>
            <a:endParaRPr lang="en-GB" sz="8000" b="1" dirty="0">
              <a:effectLst>
                <a:outerShdw blurRad="38100" dist="38100" dir="2700000" algn="tl">
                  <a:srgbClr val="000000">
                    <a:alpha val="43137"/>
                  </a:srgbClr>
                </a:outerShdw>
              </a:effectLst>
              <a:latin typeface="Cambria Math" pitchFamily="18" charset="0"/>
              <a:ea typeface="Cambria Math" pitchFamily="18" charset="0"/>
              <a:cs typeface="Courier New" pitchFamily="49" charset="0"/>
            </a:endParaRPr>
          </a:p>
        </p:txBody>
      </p:sp>
      <p:sp>
        <p:nvSpPr>
          <p:cNvPr id="10" name="TextBox 9"/>
          <p:cNvSpPr txBox="1"/>
          <p:nvPr/>
        </p:nvSpPr>
        <p:spPr>
          <a:xfrm>
            <a:off x="2267744" y="1700808"/>
            <a:ext cx="6552728" cy="4585871"/>
          </a:xfrm>
          <a:prstGeom prst="rect">
            <a:avLst/>
          </a:prstGeom>
          <a:noFill/>
        </p:spPr>
        <p:txBody>
          <a:bodyPr wrap="square" rtlCol="0">
            <a:spAutoFit/>
          </a:bodyPr>
          <a:lstStyle/>
          <a:p>
            <a:r>
              <a:rPr lang="en-GB" sz="3200" b="1" dirty="0" smtClean="0"/>
              <a:t>Learning Objectives:</a:t>
            </a:r>
          </a:p>
          <a:p>
            <a:endParaRPr lang="en-GB" dirty="0"/>
          </a:p>
          <a:p>
            <a:pPr>
              <a:buFontTx/>
              <a:buChar char="-"/>
            </a:pPr>
            <a:r>
              <a:rPr lang="en-GB" sz="2800" i="1" dirty="0" smtClean="0"/>
              <a:t>To identify the language, structure and layout conventions of newspaper articles.</a:t>
            </a:r>
          </a:p>
          <a:p>
            <a:endParaRPr lang="en-GB" sz="2800" i="1" dirty="0" smtClean="0"/>
          </a:p>
          <a:p>
            <a:pPr>
              <a:buFontTx/>
              <a:buChar char="-"/>
            </a:pPr>
            <a:r>
              <a:rPr lang="en-GB" sz="2800" i="1" dirty="0" smtClean="0"/>
              <a:t> To write a newspaper article following newspaper conventions.</a:t>
            </a:r>
          </a:p>
          <a:p>
            <a:pPr>
              <a:buFontTx/>
              <a:buChar char="-"/>
            </a:pPr>
            <a:endParaRPr lang="en-GB" sz="2800" i="1" dirty="0"/>
          </a:p>
          <a:p>
            <a:pPr>
              <a:buFontTx/>
              <a:buChar char="-"/>
            </a:pPr>
            <a:r>
              <a:rPr lang="en-GB" sz="2800" i="1" dirty="0" smtClean="0"/>
              <a:t> To write appropriately within the social historical context of 1912.</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immigrantships.net/graphics/titanic2.jpg"/>
          <p:cNvPicPr>
            <a:picLocks noChangeAspect="1" noChangeArrowheads="1"/>
          </p:cNvPicPr>
          <p:nvPr/>
        </p:nvPicPr>
        <p:blipFill>
          <a:blip r:embed="rId2" cstate="print"/>
          <a:srcRect/>
          <a:stretch>
            <a:fillRect/>
          </a:stretch>
        </p:blipFill>
        <p:spPr bwMode="auto">
          <a:xfrm>
            <a:off x="1" y="186156"/>
            <a:ext cx="9144000" cy="66718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freewebs.com/girlnamedcait/titanic-new-york-times-4900032.jpg"/>
          <p:cNvPicPr>
            <a:picLocks noChangeAspect="1" noChangeArrowheads="1"/>
          </p:cNvPicPr>
          <p:nvPr/>
        </p:nvPicPr>
        <p:blipFill>
          <a:blip r:embed="rId2" cstate="print"/>
          <a:srcRect/>
          <a:stretch>
            <a:fillRect/>
          </a:stretch>
        </p:blipFill>
        <p:spPr bwMode="auto">
          <a:xfrm>
            <a:off x="1835696" y="2155"/>
            <a:ext cx="4860032" cy="685584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titanicuniverse.com/wp-content/uploads/2010/06/titanic-new-york-american-coverage.jpg"/>
          <p:cNvPicPr>
            <a:picLocks noChangeAspect="1" noChangeArrowheads="1"/>
          </p:cNvPicPr>
          <p:nvPr/>
        </p:nvPicPr>
        <p:blipFill>
          <a:blip r:embed="rId2" cstate="print"/>
          <a:srcRect/>
          <a:stretch>
            <a:fillRect/>
          </a:stretch>
        </p:blipFill>
        <p:spPr bwMode="auto">
          <a:xfrm>
            <a:off x="0" y="404664"/>
            <a:ext cx="9031930" cy="60212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t="23625" r="66634" b="9281"/>
          <a:stretch>
            <a:fillRect/>
          </a:stretch>
        </p:blipFill>
        <p:spPr bwMode="auto">
          <a:xfrm>
            <a:off x="1835696" y="-19941"/>
            <a:ext cx="5472608" cy="68779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1980999" cy="6858000"/>
            <a:chOff x="0" y="0"/>
            <a:chExt cx="1980999" cy="6858000"/>
          </a:xfrm>
          <a:effectLst>
            <a:outerShdw dir="5400000" algn="ctr" rotWithShape="0">
              <a:srgbClr val="000000">
                <a:alpha val="0"/>
              </a:srgbClr>
            </a:outerShdw>
          </a:effectLst>
        </p:grpSpPr>
        <p:sp>
          <p:nvSpPr>
            <p:cNvPr id="5" name="Rectangle 4"/>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7"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8"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Rectangle 8"/>
          <p:cNvSpPr/>
          <p:nvPr/>
        </p:nvSpPr>
        <p:spPr>
          <a:xfrm>
            <a:off x="2411760" y="188640"/>
            <a:ext cx="6277985" cy="707886"/>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Task</a:t>
            </a:r>
          </a:p>
        </p:txBody>
      </p:sp>
      <p:sp>
        <p:nvSpPr>
          <p:cNvPr id="10" name="TextBox 9"/>
          <p:cNvSpPr txBox="1"/>
          <p:nvPr/>
        </p:nvSpPr>
        <p:spPr>
          <a:xfrm>
            <a:off x="2123728" y="980728"/>
            <a:ext cx="684076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i="1" dirty="0" smtClean="0"/>
              <a:t>Your task is to write a newspaper article as if the Titanic has just sunk. Remember to follow the language, structure and layout conventions of newspaper articles.</a:t>
            </a:r>
            <a:endParaRPr lang="en-GB" sz="2800" i="1" dirty="0"/>
          </a:p>
        </p:txBody>
      </p:sp>
      <p:sp>
        <p:nvSpPr>
          <p:cNvPr id="11" name="TextBox 10"/>
          <p:cNvSpPr txBox="1"/>
          <p:nvPr/>
        </p:nvSpPr>
        <p:spPr>
          <a:xfrm>
            <a:off x="2339752" y="3645024"/>
            <a:ext cx="6264696"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2400" dirty="0" smtClean="0">
                <a:solidFill>
                  <a:schemeClr val="tx1"/>
                </a:solidFill>
              </a:rPr>
              <a:t>Before you start read the following ‘real-life’ witness accounts of the Titanic sinking – you could use them as eyewitness quotes in your newspaper article...</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1691"/>
            <a:ext cx="9144000" cy="6186309"/>
          </a:xfrm>
          <a:prstGeom prst="rect">
            <a:avLst/>
          </a:prstGeom>
        </p:spPr>
        <p:txBody>
          <a:bodyPr wrap="square">
            <a:spAutoFit/>
          </a:bodyPr>
          <a:lstStyle/>
          <a:p>
            <a:pPr algn="ctr"/>
            <a:r>
              <a:rPr lang="en-GB" dirty="0"/>
              <a:t>‘At 10pm, my wife and I went out for a </a:t>
            </a:r>
            <a:r>
              <a:rPr lang="en-GB" dirty="0" smtClean="0"/>
              <a:t>stroll along </a:t>
            </a:r>
            <a:r>
              <a:rPr lang="en-GB" dirty="0"/>
              <a:t>the promenade deck and it was ice</a:t>
            </a:r>
          </a:p>
          <a:p>
            <a:pPr algn="ctr"/>
            <a:r>
              <a:rPr lang="en-GB" dirty="0"/>
              <a:t>cold. We went to bed at around 11 </a:t>
            </a:r>
            <a:r>
              <a:rPr lang="en-GB" dirty="0" smtClean="0"/>
              <a:t>and were </a:t>
            </a:r>
            <a:r>
              <a:rPr lang="en-GB" dirty="0"/>
              <a:t>awakened in the night by a bang</a:t>
            </a:r>
          </a:p>
          <a:p>
            <a:pPr algn="ctr"/>
            <a:r>
              <a:rPr lang="en-GB" dirty="0"/>
              <a:t>which seemed as though the ship had </a:t>
            </a:r>
            <a:r>
              <a:rPr lang="en-GB" dirty="0" smtClean="0"/>
              <a:t>been hit </a:t>
            </a:r>
            <a:r>
              <a:rPr lang="en-GB" dirty="0"/>
              <a:t>on the side.</a:t>
            </a:r>
          </a:p>
          <a:p>
            <a:pPr algn="ctr"/>
            <a:endParaRPr lang="en-GB" dirty="0" smtClean="0"/>
          </a:p>
          <a:p>
            <a:pPr algn="ctr"/>
            <a:r>
              <a:rPr lang="en-GB" dirty="0" smtClean="0"/>
              <a:t>‘</a:t>
            </a:r>
            <a:r>
              <a:rPr lang="en-GB" dirty="0"/>
              <a:t>I went onto the deck to see what </a:t>
            </a:r>
            <a:r>
              <a:rPr lang="en-GB" dirty="0" smtClean="0"/>
              <a:t>had happened </a:t>
            </a:r>
            <a:r>
              <a:rPr lang="en-GB" dirty="0"/>
              <a:t>and saw men in evening clothes chatting. I asked </a:t>
            </a:r>
            <a:r>
              <a:rPr lang="en-GB" dirty="0" smtClean="0"/>
              <a:t>an officer </a:t>
            </a:r>
            <a:r>
              <a:rPr lang="en-GB" dirty="0"/>
              <a:t>what had happened and he told me that something was</a:t>
            </a:r>
          </a:p>
          <a:p>
            <a:pPr algn="ctr"/>
            <a:r>
              <a:rPr lang="en-GB" dirty="0"/>
              <a:t>wrong with the propeller, but that it was nothing serious. </a:t>
            </a:r>
            <a:endParaRPr lang="en-GB" dirty="0" smtClean="0"/>
          </a:p>
          <a:p>
            <a:pPr algn="ctr"/>
            <a:endParaRPr lang="en-GB" dirty="0"/>
          </a:p>
          <a:p>
            <a:pPr algn="ctr"/>
            <a:r>
              <a:rPr lang="en-GB" dirty="0" smtClean="0"/>
              <a:t>I </a:t>
            </a:r>
            <a:r>
              <a:rPr lang="en-GB" dirty="0"/>
              <a:t>went </a:t>
            </a:r>
            <a:r>
              <a:rPr lang="en-GB" dirty="0" smtClean="0"/>
              <a:t>back to </a:t>
            </a:r>
            <a:r>
              <a:rPr lang="en-GB" dirty="0"/>
              <a:t>my room and was just telling my wife not to bother getting dressed</a:t>
            </a:r>
          </a:p>
          <a:p>
            <a:pPr algn="ctr"/>
            <a:r>
              <a:rPr lang="en-GB" dirty="0"/>
              <a:t>to go outside, when a member of the crew knocked on my door. </a:t>
            </a:r>
            <a:r>
              <a:rPr lang="en-GB" dirty="0" smtClean="0"/>
              <a:t>He whispered </a:t>
            </a:r>
            <a:r>
              <a:rPr lang="en-GB" dirty="0"/>
              <a:t>for us to get our life jackets and head outside, as </a:t>
            </a:r>
            <a:r>
              <a:rPr lang="en-GB" dirty="0" smtClean="0"/>
              <a:t>the captain </a:t>
            </a:r>
            <a:r>
              <a:rPr lang="en-GB" dirty="0"/>
              <a:t>had asked for first class passengers to board the lifeboats</a:t>
            </a:r>
            <a:r>
              <a:rPr lang="en-GB" dirty="0" smtClean="0"/>
              <a:t>.</a:t>
            </a:r>
          </a:p>
          <a:p>
            <a:pPr algn="ctr"/>
            <a:endParaRPr lang="en-GB" dirty="0"/>
          </a:p>
          <a:p>
            <a:pPr algn="ctr"/>
            <a:r>
              <a:rPr lang="en-GB" dirty="0"/>
              <a:t>‘No one wanted to get in the lifeboats because they felt they </a:t>
            </a:r>
            <a:r>
              <a:rPr lang="en-GB" dirty="0" smtClean="0"/>
              <a:t>were safer </a:t>
            </a:r>
            <a:r>
              <a:rPr lang="en-GB" dirty="0"/>
              <a:t>on the “unsinkable” ship, and for that reason the boats went </a:t>
            </a:r>
            <a:r>
              <a:rPr lang="en-GB" dirty="0" smtClean="0"/>
              <a:t>out half </a:t>
            </a:r>
            <a:r>
              <a:rPr lang="en-GB" dirty="0"/>
              <a:t>full to start with. As I helped my wife to board her boat I saw </a:t>
            </a:r>
            <a:r>
              <a:rPr lang="en-GB" dirty="0" smtClean="0"/>
              <a:t>third class </a:t>
            </a:r>
            <a:r>
              <a:rPr lang="en-GB" dirty="0"/>
              <a:t>passengers armed with knives and clubs, fighting to get on </a:t>
            </a:r>
            <a:r>
              <a:rPr lang="en-GB" dirty="0" smtClean="0"/>
              <a:t>the lifeboats</a:t>
            </a:r>
            <a:r>
              <a:rPr lang="en-GB" dirty="0"/>
              <a:t>. Unfortunately the officers had to shoot some of them to </a:t>
            </a:r>
            <a:r>
              <a:rPr lang="en-GB" dirty="0" smtClean="0"/>
              <a:t>stop the </a:t>
            </a:r>
            <a:r>
              <a:rPr lang="en-GB" dirty="0"/>
              <a:t>lifeboats being swamped and drowned with people</a:t>
            </a:r>
            <a:r>
              <a:rPr lang="en-GB" dirty="0" smtClean="0"/>
              <a:t>.</a:t>
            </a:r>
          </a:p>
          <a:p>
            <a:pPr algn="ctr"/>
            <a:endParaRPr lang="en-GB" dirty="0"/>
          </a:p>
          <a:p>
            <a:pPr algn="ctr"/>
            <a:r>
              <a:rPr lang="en-GB" dirty="0"/>
              <a:t>‘I will never forget their screams as I sat with my wife in the </a:t>
            </a:r>
            <a:r>
              <a:rPr lang="en-GB" dirty="0" smtClean="0"/>
              <a:t>lifeboat, and </a:t>
            </a:r>
            <a:r>
              <a:rPr lang="en-GB" dirty="0"/>
              <a:t>how we wanted to go back for them as our boat had spaces, </a:t>
            </a:r>
            <a:r>
              <a:rPr lang="en-GB" dirty="0" smtClean="0"/>
              <a:t>but could </a:t>
            </a:r>
            <a:r>
              <a:rPr lang="en-GB" dirty="0"/>
              <a:t>not risk them dragging us under with their weight. It is a </a:t>
            </a:r>
            <a:r>
              <a:rPr lang="en-GB" dirty="0" smtClean="0"/>
              <a:t>decision that </a:t>
            </a:r>
            <a:r>
              <a:rPr lang="en-GB" dirty="0"/>
              <a:t>will haunt me forever.’</a:t>
            </a:r>
          </a:p>
        </p:txBody>
      </p:sp>
      <p:sp>
        <p:nvSpPr>
          <p:cNvPr id="5" name="Rectangle 4"/>
          <p:cNvSpPr/>
          <p:nvPr/>
        </p:nvSpPr>
        <p:spPr>
          <a:xfrm>
            <a:off x="0" y="0"/>
            <a:ext cx="9144000" cy="707886"/>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First Class Passenger Account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95736" y="2132856"/>
            <a:ext cx="4104456" cy="193899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71525"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1. </a:t>
            </a:r>
            <a:r>
              <a:rPr kumimoji="0" lang="en-IE" sz="2400" b="1" i="0" u="none" strike="noStrike" cap="none" normalizeH="0" baseline="0" dirty="0" smtClean="0">
                <a:ln>
                  <a:noFill/>
                </a:ln>
                <a:solidFill>
                  <a:schemeClr val="tx1"/>
                </a:solidFill>
                <a:effectLst/>
                <a:ea typeface="Calibri" pitchFamily="34" charset="0"/>
                <a:cs typeface="Arial" pitchFamily="34" charset="0"/>
              </a:rPr>
              <a:t>WHAT </a:t>
            </a:r>
            <a:r>
              <a:rPr kumimoji="0" lang="en-IE" sz="2400" b="0" i="0" u="none" strike="noStrike" cap="none" normalizeH="0" baseline="0" dirty="0" smtClean="0">
                <a:ln>
                  <a:noFill/>
                </a:ln>
                <a:solidFill>
                  <a:schemeClr val="tx1"/>
                </a:solidFill>
                <a:effectLst/>
                <a:ea typeface="Calibri" pitchFamily="34" charset="0"/>
                <a:cs typeface="Arial" pitchFamily="34" charset="0"/>
              </a:rPr>
              <a:t>happened?</a:t>
            </a:r>
            <a:endParaRPr kumimoji="0" lang="en-GB"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2. </a:t>
            </a:r>
            <a:r>
              <a:rPr kumimoji="0" lang="en-IE" sz="2400" b="1" i="0" u="none" strike="noStrike" cap="none" normalizeH="0" baseline="0" dirty="0" smtClean="0">
                <a:ln>
                  <a:noFill/>
                </a:ln>
                <a:solidFill>
                  <a:schemeClr val="tx1"/>
                </a:solidFill>
                <a:effectLst/>
                <a:ea typeface="Calibri" pitchFamily="34" charset="0"/>
                <a:cs typeface="Arial" pitchFamily="34" charset="0"/>
              </a:rPr>
              <a:t>WHO</a:t>
            </a:r>
            <a:r>
              <a:rPr kumimoji="0" lang="en-IE" sz="2400" b="0" i="0" u="none" strike="noStrike" cap="none" normalizeH="0" baseline="0" dirty="0" smtClean="0">
                <a:ln>
                  <a:noFill/>
                </a:ln>
                <a:solidFill>
                  <a:schemeClr val="tx1"/>
                </a:solidFill>
                <a:effectLst/>
                <a:ea typeface="Calibri" pitchFamily="34" charset="0"/>
                <a:cs typeface="Arial" pitchFamily="34" charset="0"/>
              </a:rPr>
              <a:t> was involved?</a:t>
            </a:r>
            <a:endParaRPr kumimoji="0" lang="en-GB"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3. </a:t>
            </a:r>
            <a:r>
              <a:rPr kumimoji="0" lang="en-IE" sz="2400" b="1" i="0" u="none" strike="noStrike" cap="none" normalizeH="0" baseline="0" dirty="0" smtClean="0">
                <a:ln>
                  <a:noFill/>
                </a:ln>
                <a:solidFill>
                  <a:schemeClr val="tx1"/>
                </a:solidFill>
                <a:effectLst/>
                <a:ea typeface="Calibri" pitchFamily="34" charset="0"/>
                <a:cs typeface="Arial" pitchFamily="34" charset="0"/>
              </a:rPr>
              <a:t>WHERE </a:t>
            </a:r>
            <a:r>
              <a:rPr kumimoji="0" lang="en-IE" sz="2400" b="0" i="0" u="none" strike="noStrike" cap="none" normalizeH="0" baseline="0" dirty="0" smtClean="0">
                <a:ln>
                  <a:noFill/>
                </a:ln>
                <a:solidFill>
                  <a:schemeClr val="tx1"/>
                </a:solidFill>
                <a:effectLst/>
                <a:ea typeface="Calibri" pitchFamily="34" charset="0"/>
                <a:cs typeface="Arial" pitchFamily="34" charset="0"/>
              </a:rPr>
              <a:t>did it happen?</a:t>
            </a:r>
            <a:endParaRPr kumimoji="0" lang="en-GB"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4. </a:t>
            </a:r>
            <a:r>
              <a:rPr kumimoji="0" lang="en-IE" sz="2400" b="1" i="0" u="none" strike="noStrike" cap="none" normalizeH="0" baseline="0" dirty="0" smtClean="0">
                <a:ln>
                  <a:noFill/>
                </a:ln>
                <a:solidFill>
                  <a:schemeClr val="tx1"/>
                </a:solidFill>
                <a:effectLst/>
                <a:ea typeface="Calibri" pitchFamily="34" charset="0"/>
                <a:cs typeface="Arial" pitchFamily="34" charset="0"/>
              </a:rPr>
              <a:t>WHY </a:t>
            </a:r>
            <a:r>
              <a:rPr kumimoji="0" lang="en-IE" sz="2400" b="0" i="0" u="none" strike="noStrike" cap="none" normalizeH="0" baseline="0" dirty="0" smtClean="0">
                <a:ln>
                  <a:noFill/>
                </a:ln>
                <a:solidFill>
                  <a:schemeClr val="tx1"/>
                </a:solidFill>
                <a:effectLst/>
                <a:ea typeface="Calibri" pitchFamily="34" charset="0"/>
                <a:cs typeface="Arial" pitchFamily="34" charset="0"/>
              </a:rPr>
              <a:t>did it happen?</a:t>
            </a:r>
            <a:endParaRPr kumimoji="0" lang="en-GB"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5. </a:t>
            </a:r>
            <a:r>
              <a:rPr kumimoji="0" lang="en-IE" sz="2400" b="1" i="0" u="none" strike="noStrike" cap="none" normalizeH="0" baseline="0" dirty="0" smtClean="0">
                <a:ln>
                  <a:noFill/>
                </a:ln>
                <a:solidFill>
                  <a:schemeClr val="tx1"/>
                </a:solidFill>
                <a:effectLst/>
                <a:ea typeface="Calibri" pitchFamily="34" charset="0"/>
                <a:cs typeface="Arial" pitchFamily="34" charset="0"/>
              </a:rPr>
              <a:t>HOW </a:t>
            </a:r>
            <a:r>
              <a:rPr kumimoji="0" lang="en-IE" sz="2400" b="0" i="0" u="none" strike="noStrike" cap="none" normalizeH="0" baseline="0" dirty="0" smtClean="0">
                <a:ln>
                  <a:noFill/>
                </a:ln>
                <a:solidFill>
                  <a:schemeClr val="tx1"/>
                </a:solidFill>
                <a:effectLst/>
                <a:ea typeface="Calibri" pitchFamily="34" charset="0"/>
                <a:cs typeface="Arial" pitchFamily="34" charset="0"/>
              </a:rPr>
              <a:t>did it happen?</a:t>
            </a:r>
            <a:endParaRPr kumimoji="0" lang="en-IE" sz="3600" b="0" i="0" u="none" strike="noStrike" cap="none" normalizeH="0" baseline="0" dirty="0" smtClean="0">
              <a:ln>
                <a:noFill/>
              </a:ln>
              <a:solidFill>
                <a:schemeClr val="tx1"/>
              </a:solidFill>
              <a:effectLst/>
              <a:cs typeface="Arial" pitchFamily="34" charset="0"/>
            </a:endParaRPr>
          </a:p>
        </p:txBody>
      </p:sp>
      <p:sp>
        <p:nvSpPr>
          <p:cNvPr id="23554" name="Rectangle 2"/>
          <p:cNvSpPr>
            <a:spLocks noChangeArrowheads="1"/>
          </p:cNvSpPr>
          <p:nvPr/>
        </p:nvSpPr>
        <p:spPr bwMode="auto">
          <a:xfrm>
            <a:off x="2195736" y="4293096"/>
            <a:ext cx="4104456" cy="230832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90600"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an eyewitness account?</a:t>
            </a:r>
            <a:endParaRPr kumimoji="0" lang="en-GB"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90600"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an expert opinion?</a:t>
            </a:r>
            <a:endParaRPr kumimoji="0" lang="en-GB"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90600"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a brief summary of events?</a:t>
            </a:r>
            <a:endParaRPr kumimoji="0" lang="en-GB"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90600"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historical background?</a:t>
            </a:r>
            <a:endParaRPr kumimoji="0" lang="en-GB"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90600"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reaction from public figures?</a:t>
            </a:r>
            <a:endParaRPr kumimoji="0" lang="en-IE" sz="2400" b="0" i="0" u="none" strike="noStrike" cap="none" normalizeH="0" baseline="0" dirty="0" smtClean="0">
              <a:ln>
                <a:noFill/>
              </a:ln>
              <a:solidFill>
                <a:schemeClr val="tx1"/>
              </a:solidFill>
              <a:effectLst/>
              <a:cs typeface="Arial" pitchFamily="34" charset="0"/>
            </a:endParaRPr>
          </a:p>
        </p:txBody>
      </p:sp>
      <p:grpSp>
        <p:nvGrpSpPr>
          <p:cNvPr id="2" name="Group 3"/>
          <p:cNvGrpSpPr/>
          <p:nvPr/>
        </p:nvGrpSpPr>
        <p:grpSpPr>
          <a:xfrm>
            <a:off x="0" y="0"/>
            <a:ext cx="1980999" cy="6858000"/>
            <a:chOff x="0" y="0"/>
            <a:chExt cx="1980999" cy="6858000"/>
          </a:xfrm>
          <a:effectLst>
            <a:outerShdw dir="5400000" algn="ctr" rotWithShape="0">
              <a:srgbClr val="000000">
                <a:alpha val="0"/>
              </a:srgbClr>
            </a:outerShdw>
          </a:effectLst>
        </p:grpSpPr>
        <p:sp>
          <p:nvSpPr>
            <p:cNvPr id="5" name="Rectangle 4"/>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7"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8"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Rectangle 8"/>
          <p:cNvSpPr/>
          <p:nvPr/>
        </p:nvSpPr>
        <p:spPr>
          <a:xfrm>
            <a:off x="2411760" y="188640"/>
            <a:ext cx="6277985" cy="707886"/>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Planning </a:t>
            </a:r>
          </a:p>
        </p:txBody>
      </p:sp>
      <p:sp>
        <p:nvSpPr>
          <p:cNvPr id="10" name="TextBox 9"/>
          <p:cNvSpPr txBox="1"/>
          <p:nvPr/>
        </p:nvSpPr>
        <p:spPr>
          <a:xfrm>
            <a:off x="2123728" y="980728"/>
            <a:ext cx="684076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i="1" dirty="0" smtClean="0"/>
              <a:t>Your task is to write a newspaper article as if the Titanic has just sunk. Remember to follow the language, structure and layout conventions of newspaper articles.</a:t>
            </a:r>
            <a:endParaRPr lang="en-GB" sz="2000" i="1" dirty="0"/>
          </a:p>
        </p:txBody>
      </p:sp>
      <p:sp>
        <p:nvSpPr>
          <p:cNvPr id="11" name="Folded Corner 10"/>
          <p:cNvSpPr/>
          <p:nvPr/>
        </p:nvSpPr>
        <p:spPr>
          <a:xfrm rot="20699164">
            <a:off x="6022182" y="3361107"/>
            <a:ext cx="2987188" cy="1872208"/>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400" b="1" i="1" dirty="0" smtClean="0">
              <a:solidFill>
                <a:schemeClr val="tx1"/>
              </a:solidFill>
              <a:latin typeface="Bradley Hand ITC" pitchFamily="66" charset="0"/>
            </a:endParaRPr>
          </a:p>
          <a:p>
            <a:pPr algn="ctr"/>
            <a:r>
              <a:rPr lang="en-GB" sz="2400" b="1" i="1" dirty="0" smtClean="0">
                <a:solidFill>
                  <a:schemeClr val="tx1"/>
                </a:solidFill>
                <a:latin typeface="Bradley Hand ITC" pitchFamily="66" charset="0"/>
              </a:rPr>
              <a:t>Don’t forget to plan your article first!</a:t>
            </a:r>
          </a:p>
          <a:p>
            <a:pPr algn="ctr"/>
            <a:endParaRPr lang="en-GB" sz="2400" b="1" i="1" dirty="0">
              <a:solidFill>
                <a:schemeClr val="tx1"/>
              </a:solidFill>
              <a:latin typeface="Bradley Hand ITC" pitchFamily="66" charset="0"/>
            </a:endParaRPr>
          </a:p>
          <a:p>
            <a:pPr algn="ctr"/>
            <a:r>
              <a:rPr lang="en-GB" sz="2400" b="1" i="1" dirty="0" smtClean="0">
                <a:solidFill>
                  <a:schemeClr val="tx1"/>
                </a:solidFill>
                <a:latin typeface="Bradley Hand ITC" pitchFamily="66" charset="0"/>
              </a:rPr>
              <a:t>Use the questions here to help you!</a:t>
            </a:r>
            <a:endParaRPr lang="en-GB" sz="2400" b="1" i="1" dirty="0">
              <a:solidFill>
                <a:schemeClr val="tx1"/>
              </a:solidFill>
              <a:latin typeface="Bradley Hand ITC"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1980999" cy="6858000"/>
            <a:chOff x="0" y="0"/>
            <a:chExt cx="1980999" cy="6858000"/>
          </a:xfrm>
          <a:effectLst>
            <a:outerShdw dir="5400000" algn="ctr" rotWithShape="0">
              <a:srgbClr val="000000">
                <a:alpha val="0"/>
              </a:srgbClr>
            </a:outerShdw>
          </a:effectLst>
        </p:grpSpPr>
        <p:sp>
          <p:nvSpPr>
            <p:cNvPr id="5" name="Rectangle 4"/>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7"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8"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Rectangle 8"/>
          <p:cNvSpPr/>
          <p:nvPr/>
        </p:nvSpPr>
        <p:spPr>
          <a:xfrm>
            <a:off x="2411760" y="188640"/>
            <a:ext cx="6277985" cy="707886"/>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Writing</a:t>
            </a:r>
          </a:p>
        </p:txBody>
      </p:sp>
      <p:sp>
        <p:nvSpPr>
          <p:cNvPr id="10" name="TextBox 9"/>
          <p:cNvSpPr txBox="1"/>
          <p:nvPr/>
        </p:nvSpPr>
        <p:spPr>
          <a:xfrm>
            <a:off x="2123728" y="980728"/>
            <a:ext cx="684076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i="1" dirty="0" smtClean="0"/>
              <a:t>Your task is to write a newspaper article as if the Titanic has just sunk. Remember to follow the language, structure and layout conventions of newspaper articles.</a:t>
            </a:r>
            <a:endParaRPr lang="en-GB" sz="2000" i="1" dirty="0"/>
          </a:p>
        </p:txBody>
      </p:sp>
      <p:sp>
        <p:nvSpPr>
          <p:cNvPr id="12" name="TextBox 11"/>
          <p:cNvSpPr txBox="1"/>
          <p:nvPr/>
        </p:nvSpPr>
        <p:spPr>
          <a:xfrm>
            <a:off x="2123728" y="2348881"/>
            <a:ext cx="6840760"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dirty="0" smtClean="0">
                <a:solidFill>
                  <a:schemeClr val="tx1"/>
                </a:solidFill>
              </a:rPr>
              <a:t>Now you’ve planned your newspaper article you can start writing it!</a:t>
            </a:r>
          </a:p>
          <a:p>
            <a:pPr algn="ctr"/>
            <a:endParaRPr lang="en-GB" sz="2000" dirty="0">
              <a:solidFill>
                <a:schemeClr val="tx1"/>
              </a:solidFill>
            </a:endParaRPr>
          </a:p>
          <a:p>
            <a:pPr algn="ctr"/>
            <a:r>
              <a:rPr lang="en-GB" sz="2000" dirty="0" smtClean="0">
                <a:solidFill>
                  <a:schemeClr val="tx1"/>
                </a:solidFill>
              </a:rPr>
              <a:t>Let’s start with the </a:t>
            </a:r>
            <a:r>
              <a:rPr lang="en-GB" sz="2000" b="1" dirty="0" smtClean="0">
                <a:solidFill>
                  <a:schemeClr val="tx1"/>
                </a:solidFill>
              </a:rPr>
              <a:t>headline</a:t>
            </a:r>
            <a:r>
              <a:rPr lang="en-GB" sz="2000" dirty="0" smtClean="0">
                <a:solidFill>
                  <a:schemeClr val="tx1"/>
                </a:solidFill>
              </a:rPr>
              <a:t> and </a:t>
            </a:r>
            <a:r>
              <a:rPr lang="en-GB" sz="2000" b="1" dirty="0" smtClean="0">
                <a:solidFill>
                  <a:schemeClr val="tx1"/>
                </a:solidFill>
              </a:rPr>
              <a:t>subheading</a:t>
            </a:r>
            <a:r>
              <a:rPr lang="en-GB" sz="2000" dirty="0" smtClean="0">
                <a:solidFill>
                  <a:schemeClr val="tx1"/>
                </a:solidFill>
              </a:rPr>
              <a:t>. </a:t>
            </a:r>
          </a:p>
          <a:p>
            <a:pPr algn="ctr"/>
            <a:endParaRPr lang="en-GB" sz="2000" dirty="0"/>
          </a:p>
          <a:p>
            <a:pPr lvl="0" algn="ctr"/>
            <a:r>
              <a:rPr kumimoji="0" lang="en-GB" sz="2000" i="0" u="none" strike="noStrike" cap="none" normalizeH="0" baseline="0" dirty="0" smtClean="0">
                <a:ln>
                  <a:noFill/>
                </a:ln>
                <a:solidFill>
                  <a:schemeClr val="tx1"/>
                </a:solidFill>
                <a:effectLst/>
                <a:ea typeface="Times New Roman" pitchFamily="18" charset="0"/>
                <a:cs typeface="Arial" pitchFamily="34" charset="0"/>
              </a:rPr>
              <a:t>All stories have a headline, which gives the reader an idea of what the article is about.  Tabloid headlines often use puns or other techniques, such as alliteration, to captivate their audience.</a:t>
            </a:r>
            <a:endParaRPr lang="en-GB" dirty="0"/>
          </a:p>
        </p:txBody>
      </p:sp>
      <p:sp>
        <p:nvSpPr>
          <p:cNvPr id="13" name="TextBox 12"/>
          <p:cNvSpPr txBox="1"/>
          <p:nvPr/>
        </p:nvSpPr>
        <p:spPr>
          <a:xfrm>
            <a:off x="1979712" y="5373216"/>
            <a:ext cx="7164288" cy="101566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6000" b="1" dirty="0" smtClean="0">
                <a:solidFill>
                  <a:schemeClr val="tx1"/>
                </a:solidFill>
                <a:effectLst>
                  <a:outerShdw blurRad="38100" dist="38100" dir="2700000" algn="tl">
                    <a:srgbClr val="000000">
                      <a:alpha val="43137"/>
                    </a:srgbClr>
                  </a:outerShdw>
                </a:effectLst>
                <a:latin typeface="Cambria Math" pitchFamily="18" charset="0"/>
                <a:ea typeface="Cambria Math" pitchFamily="18" charset="0"/>
                <a:cs typeface="Courier New" pitchFamily="49" charset="0"/>
              </a:rPr>
              <a:t>Ship Sinks!</a:t>
            </a:r>
            <a:endParaRPr lang="en-GB" sz="6000" b="1" dirty="0">
              <a:solidFill>
                <a:schemeClr val="tx1"/>
              </a:solidFill>
              <a:effectLst>
                <a:outerShdw blurRad="38100" dist="38100" dir="2700000" algn="tl">
                  <a:srgbClr val="000000">
                    <a:alpha val="43137"/>
                  </a:srgbClr>
                </a:outerShdw>
              </a:effectLst>
              <a:latin typeface="Cambria Math" pitchFamily="18" charset="0"/>
              <a:ea typeface="Cambria Math" pitchFamily="18" charset="0"/>
              <a:cs typeface="Courier New" pitchFamily="49" charset="0"/>
            </a:endParaRPr>
          </a:p>
        </p:txBody>
      </p:sp>
      <p:cxnSp>
        <p:nvCxnSpPr>
          <p:cNvPr id="14" name="Straight Arrow Connector 13"/>
          <p:cNvCxnSpPr/>
          <p:nvPr/>
        </p:nvCxnSpPr>
        <p:spPr>
          <a:xfrm flipV="1">
            <a:off x="3635896" y="6381328"/>
            <a:ext cx="648072" cy="18031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195736" y="6165304"/>
            <a:ext cx="1440160"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t>Alliteration</a:t>
            </a:r>
            <a:endParaRPr lang="en-GB" sz="1600" dirty="0"/>
          </a:p>
        </p:txBody>
      </p:sp>
      <p:sp>
        <p:nvSpPr>
          <p:cNvPr id="17" name="Folded Corner 16"/>
          <p:cNvSpPr/>
          <p:nvPr/>
        </p:nvSpPr>
        <p:spPr>
          <a:xfrm rot="20650346">
            <a:off x="7473920" y="5309567"/>
            <a:ext cx="1512168" cy="1368152"/>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200" i="1" dirty="0" smtClean="0">
              <a:solidFill>
                <a:schemeClr val="tx1"/>
              </a:solidFill>
            </a:endParaRPr>
          </a:p>
          <a:p>
            <a:pPr algn="ctr"/>
            <a:r>
              <a:rPr lang="en-GB" sz="2100" i="1" dirty="0" smtClean="0">
                <a:solidFill>
                  <a:schemeClr val="tx1"/>
                </a:solidFill>
              </a:rPr>
              <a:t>How could I improve this headline?</a:t>
            </a:r>
            <a:endParaRPr lang="en-GB" sz="2100"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anim calcmode="lin" valueType="num">
                                      <p:cBhvr>
                                        <p:cTn id="16" dur="2000" fill="hold"/>
                                        <p:tgtEl>
                                          <p:spTgt spid="17"/>
                                        </p:tgtEl>
                                        <p:attrNameLst>
                                          <p:attrName>style.rotation</p:attrName>
                                        </p:attrNameLst>
                                      </p:cBhvr>
                                      <p:tavLst>
                                        <p:tav tm="0">
                                          <p:val>
                                            <p:fltVal val="720"/>
                                          </p:val>
                                        </p:tav>
                                        <p:tav tm="100000">
                                          <p:val>
                                            <p:fltVal val="0"/>
                                          </p:val>
                                        </p:tav>
                                      </p:tavLst>
                                    </p:anim>
                                    <p:anim calcmode="lin" valueType="num">
                                      <p:cBhvr>
                                        <p:cTn id="17" dur="2000" fill="hold"/>
                                        <p:tgtEl>
                                          <p:spTgt spid="17"/>
                                        </p:tgtEl>
                                        <p:attrNameLst>
                                          <p:attrName>ppt_h</p:attrName>
                                        </p:attrNameLst>
                                      </p:cBhvr>
                                      <p:tavLst>
                                        <p:tav tm="0">
                                          <p:val>
                                            <p:fltVal val="0"/>
                                          </p:val>
                                        </p:tav>
                                        <p:tav tm="100000">
                                          <p:val>
                                            <p:strVal val="#ppt_h"/>
                                          </p:val>
                                        </p:tav>
                                      </p:tavLst>
                                    </p:anim>
                                    <p:anim calcmode="lin" valueType="num">
                                      <p:cBhvr>
                                        <p:cTn id="18"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1980999" cy="6858000"/>
            <a:chOff x="0" y="0"/>
            <a:chExt cx="1980999" cy="6858000"/>
          </a:xfrm>
          <a:effectLst>
            <a:outerShdw dir="5400000" algn="ctr" rotWithShape="0">
              <a:srgbClr val="000000">
                <a:alpha val="0"/>
              </a:srgbClr>
            </a:outerShdw>
          </a:effectLst>
        </p:grpSpPr>
        <p:sp>
          <p:nvSpPr>
            <p:cNvPr id="5" name="Rectangle 4"/>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7"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8"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Rectangle 8"/>
          <p:cNvSpPr/>
          <p:nvPr/>
        </p:nvSpPr>
        <p:spPr>
          <a:xfrm>
            <a:off x="2411760" y="188640"/>
            <a:ext cx="6277985" cy="707886"/>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Proof Read</a:t>
            </a:r>
          </a:p>
        </p:txBody>
      </p:sp>
      <p:sp>
        <p:nvSpPr>
          <p:cNvPr id="10" name="TextBox 9"/>
          <p:cNvSpPr txBox="1"/>
          <p:nvPr/>
        </p:nvSpPr>
        <p:spPr>
          <a:xfrm>
            <a:off x="2123728" y="980728"/>
            <a:ext cx="6840760"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i="1" dirty="0" smtClean="0"/>
              <a:t>Before you hand in your newspaper article remember to proof read your work!</a:t>
            </a:r>
          </a:p>
          <a:p>
            <a:pPr algn="ctr"/>
            <a:endParaRPr lang="en-GB" sz="2000" i="1" dirty="0"/>
          </a:p>
          <a:p>
            <a:pPr algn="ctr"/>
            <a:r>
              <a:rPr lang="en-GB" sz="2400" i="1" dirty="0" smtClean="0"/>
              <a:t>Is it your best effort?</a:t>
            </a:r>
          </a:p>
          <a:p>
            <a:pPr algn="ctr"/>
            <a:endParaRPr lang="en-GB" sz="2400" i="1" dirty="0"/>
          </a:p>
          <a:p>
            <a:pPr algn="ctr"/>
            <a:r>
              <a:rPr lang="en-GB" sz="2400" i="1" dirty="0" smtClean="0"/>
              <a:t>Does it follow newspaper conventions?</a:t>
            </a:r>
          </a:p>
          <a:p>
            <a:pPr algn="ctr"/>
            <a:endParaRPr lang="en-GB" sz="2400" i="1" dirty="0"/>
          </a:p>
          <a:p>
            <a:pPr algn="ctr"/>
            <a:r>
              <a:rPr lang="en-GB" sz="2400" i="1" dirty="0" smtClean="0"/>
              <a:t>Have you checked the spelling and punctuation?</a:t>
            </a:r>
          </a:p>
          <a:p>
            <a:pPr algn="ctr"/>
            <a:endParaRPr lang="en-GB" sz="2400" i="1" dirty="0"/>
          </a:p>
          <a:p>
            <a:pPr algn="ctr"/>
            <a:r>
              <a:rPr lang="en-GB" sz="2400" i="1" dirty="0" smtClean="0"/>
              <a:t>Did you remember paragraphs?</a:t>
            </a:r>
          </a:p>
          <a:p>
            <a:pPr algn="ctr"/>
            <a:endParaRPr lang="en-GB" sz="2400" i="1" dirty="0"/>
          </a:p>
          <a:p>
            <a:pPr algn="ctr"/>
            <a:r>
              <a:rPr lang="en-GB" sz="2400" i="1" dirty="0" smtClean="0"/>
              <a:t>Have you missed out or misused a word?</a:t>
            </a:r>
            <a:endParaRPr lang="en-GB" sz="2000" i="1" dirty="0" smtClean="0"/>
          </a:p>
          <a:p>
            <a:pPr algn="ctr"/>
            <a:endParaRPr lang="en-GB" sz="2000" i="1" dirty="0"/>
          </a:p>
          <a:p>
            <a:pPr algn="ctr"/>
            <a:endParaRPr lang="en-GB" sz="20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1980999" cy="6858000"/>
            <a:chOff x="0" y="0"/>
            <a:chExt cx="1980999" cy="6858000"/>
          </a:xfrm>
          <a:effectLst>
            <a:outerShdw dir="5400000" algn="ctr" rotWithShape="0">
              <a:srgbClr val="000000">
                <a:alpha val="0"/>
              </a:srgbClr>
            </a:outerShdw>
          </a:effectLst>
        </p:grpSpPr>
        <p:sp>
          <p:nvSpPr>
            <p:cNvPr id="6" name="Rectangle 5"/>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3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22534"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22530"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TextBox 8"/>
          <p:cNvSpPr txBox="1"/>
          <p:nvPr/>
        </p:nvSpPr>
        <p:spPr>
          <a:xfrm>
            <a:off x="2051720" y="0"/>
            <a:ext cx="7092280" cy="8894743"/>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Newspaper Article Conventions</a:t>
            </a:r>
          </a:p>
          <a:p>
            <a:endParaRPr lang="en-GB" sz="3200" dirty="0"/>
          </a:p>
          <a:p>
            <a:pPr algn="ctr"/>
            <a:r>
              <a:rPr lang="en-GB" sz="3200" b="1" dirty="0" smtClean="0"/>
              <a:t>How is the article laid out?</a:t>
            </a:r>
            <a:r>
              <a:rPr lang="en-GB" sz="3200" b="1" i="1" dirty="0" smtClean="0"/>
              <a:t> </a:t>
            </a:r>
          </a:p>
          <a:p>
            <a:pPr algn="ctr"/>
            <a:r>
              <a:rPr lang="en-GB" sz="3200" i="1" dirty="0" smtClean="0"/>
              <a:t>(what does it look like on the page?)</a:t>
            </a:r>
          </a:p>
          <a:p>
            <a:pPr algn="ctr"/>
            <a:endParaRPr lang="en-GB" sz="3200" i="1" dirty="0" smtClean="0"/>
          </a:p>
          <a:p>
            <a:pPr algn="ctr"/>
            <a:r>
              <a:rPr lang="en-GB" sz="3200" b="1" dirty="0" smtClean="0"/>
              <a:t>What are the language features of the newspaper article? </a:t>
            </a:r>
          </a:p>
          <a:p>
            <a:pPr algn="ctr"/>
            <a:r>
              <a:rPr lang="en-GB" sz="3200" i="1" dirty="0" smtClean="0"/>
              <a:t>(tense, vocabulary choices etc.)</a:t>
            </a:r>
          </a:p>
          <a:p>
            <a:pPr algn="ctr"/>
            <a:endParaRPr lang="en-GB" sz="3200" dirty="0"/>
          </a:p>
          <a:p>
            <a:pPr algn="ctr"/>
            <a:r>
              <a:rPr lang="en-GB" sz="3200" b="1" dirty="0" smtClean="0"/>
              <a:t>How is the article structured? </a:t>
            </a:r>
          </a:p>
          <a:p>
            <a:pPr algn="ctr"/>
            <a:r>
              <a:rPr lang="en-GB" sz="3200" i="1" dirty="0" smtClean="0"/>
              <a:t>(what information is included and where?)</a:t>
            </a:r>
          </a:p>
          <a:p>
            <a:pPr algn="ctr"/>
            <a:endParaRPr lang="en-GB" sz="3200" dirty="0"/>
          </a:p>
          <a:p>
            <a:endParaRPr lang="en-GB" sz="3200" b="1" dirty="0"/>
          </a:p>
          <a:p>
            <a:endParaRPr lang="en-GB" sz="3200" b="1" dirty="0" smtClean="0"/>
          </a:p>
          <a:p>
            <a:endParaRPr lang="en-GB" dirty="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av.r.ftdata.co.uk/files/2009/02/5011.jpg"/>
          <p:cNvPicPr>
            <a:picLocks noChangeAspect="1" noChangeArrowheads="1"/>
          </p:cNvPicPr>
          <p:nvPr/>
        </p:nvPicPr>
        <p:blipFill>
          <a:blip r:embed="rId2" cstate="print"/>
          <a:srcRect/>
          <a:stretch>
            <a:fillRect/>
          </a:stretch>
        </p:blipFill>
        <p:spPr bwMode="auto">
          <a:xfrm>
            <a:off x="4064187" y="1877842"/>
            <a:ext cx="3396475" cy="4602878"/>
          </a:xfrm>
          <a:prstGeom prst="rect">
            <a:avLst/>
          </a:prstGeom>
          <a:noFill/>
        </p:spPr>
      </p:pic>
      <p:cxnSp>
        <p:nvCxnSpPr>
          <p:cNvPr id="4" name="Straight Arrow Connector 3"/>
          <p:cNvCxnSpPr>
            <a:stCxn id="6" idx="2"/>
          </p:cNvCxnSpPr>
          <p:nvPr/>
        </p:nvCxnSpPr>
        <p:spPr>
          <a:xfrm rot="16200000" flipH="1">
            <a:off x="3403186" y="1867266"/>
            <a:ext cx="296358" cy="102564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411760" y="1700808"/>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t>Name of newspaper</a:t>
            </a:r>
            <a:endParaRPr lang="en-GB" sz="1600" dirty="0"/>
          </a:p>
        </p:txBody>
      </p:sp>
      <p:sp>
        <p:nvSpPr>
          <p:cNvPr id="10" name="Rounded Rectangle 9"/>
          <p:cNvSpPr/>
          <p:nvPr/>
        </p:nvSpPr>
        <p:spPr>
          <a:xfrm>
            <a:off x="2468740" y="2940044"/>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Headline</a:t>
            </a:r>
            <a:endParaRPr lang="en-GB" dirty="0"/>
          </a:p>
        </p:txBody>
      </p:sp>
      <p:cxnSp>
        <p:nvCxnSpPr>
          <p:cNvPr id="11" name="Straight Arrow Connector 10"/>
          <p:cNvCxnSpPr>
            <a:stCxn id="10" idx="2"/>
          </p:cNvCxnSpPr>
          <p:nvPr/>
        </p:nvCxnSpPr>
        <p:spPr>
          <a:xfrm rot="16200000" flipH="1">
            <a:off x="3461182" y="3105487"/>
            <a:ext cx="237346" cy="96866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0"/>
          </p:cNvCxnSpPr>
          <p:nvPr/>
        </p:nvCxnSpPr>
        <p:spPr>
          <a:xfrm rot="5400000" flipH="1" flipV="1">
            <a:off x="3520479" y="3753595"/>
            <a:ext cx="175732" cy="91168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525720" y="4297303"/>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t>Sub-heading</a:t>
            </a:r>
            <a:endParaRPr lang="en-GB" sz="1600" dirty="0"/>
          </a:p>
        </p:txBody>
      </p:sp>
      <p:sp>
        <p:nvSpPr>
          <p:cNvPr id="16" name="Rounded Rectangle 15"/>
          <p:cNvSpPr/>
          <p:nvPr/>
        </p:nvSpPr>
        <p:spPr>
          <a:xfrm>
            <a:off x="2525720" y="5418517"/>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smtClean="0"/>
              <a:t>Main article in columns</a:t>
            </a:r>
            <a:endParaRPr lang="en-GB" sz="1400" dirty="0"/>
          </a:p>
        </p:txBody>
      </p:sp>
      <p:cxnSp>
        <p:nvCxnSpPr>
          <p:cNvPr id="17" name="Straight Arrow Connector 16"/>
          <p:cNvCxnSpPr>
            <a:stCxn id="16" idx="0"/>
          </p:cNvCxnSpPr>
          <p:nvPr/>
        </p:nvCxnSpPr>
        <p:spPr>
          <a:xfrm rot="5400000" flipH="1" flipV="1">
            <a:off x="3744703" y="4472250"/>
            <a:ext cx="354068" cy="1538467"/>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2" idx="2"/>
          </p:cNvCxnSpPr>
          <p:nvPr/>
        </p:nvCxnSpPr>
        <p:spPr>
          <a:xfrm rot="5400000">
            <a:off x="7014974" y="2913529"/>
            <a:ext cx="708135" cy="182336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653942" y="2940044"/>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Picture</a:t>
            </a:r>
            <a:endParaRPr lang="en-GB" dirty="0"/>
          </a:p>
        </p:txBody>
      </p:sp>
      <p:sp>
        <p:nvSpPr>
          <p:cNvPr id="24" name="Rounded Rectangle 23"/>
          <p:cNvSpPr/>
          <p:nvPr/>
        </p:nvSpPr>
        <p:spPr>
          <a:xfrm>
            <a:off x="7710923" y="4946427"/>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Picture caption</a:t>
            </a:r>
            <a:endParaRPr lang="en-GB" dirty="0"/>
          </a:p>
        </p:txBody>
      </p:sp>
      <p:cxnSp>
        <p:nvCxnSpPr>
          <p:cNvPr id="26" name="Straight Arrow Connector 25"/>
          <p:cNvCxnSpPr>
            <a:stCxn id="24" idx="2"/>
          </p:cNvCxnSpPr>
          <p:nvPr/>
        </p:nvCxnSpPr>
        <p:spPr>
          <a:xfrm rot="5400000">
            <a:off x="7018020" y="4688945"/>
            <a:ext cx="531101" cy="2108269"/>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411760" y="188640"/>
            <a:ext cx="6277985" cy="1323439"/>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Layout Conventions</a:t>
            </a:r>
          </a:p>
        </p:txBody>
      </p:sp>
      <p:grpSp>
        <p:nvGrpSpPr>
          <p:cNvPr id="31" name="Group 6"/>
          <p:cNvGrpSpPr/>
          <p:nvPr/>
        </p:nvGrpSpPr>
        <p:grpSpPr>
          <a:xfrm>
            <a:off x="0" y="0"/>
            <a:ext cx="1980999" cy="6858000"/>
            <a:chOff x="0" y="0"/>
            <a:chExt cx="1980999" cy="6858000"/>
          </a:xfrm>
          <a:effectLst>
            <a:outerShdw dir="5400000" algn="ctr" rotWithShape="0">
              <a:srgbClr val="000000">
                <a:alpha val="0"/>
              </a:srgbClr>
            </a:outerShdw>
          </a:effectLst>
        </p:grpSpPr>
        <p:sp>
          <p:nvSpPr>
            <p:cNvPr id="32" name="Rectangle 31"/>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8" descr="http://upload.wikimedia.org/wikipedia/commons/thumb/f/fd/RMS_Titanic_3.jpg/300px-RMS_Titanic_3.jpg"/>
            <p:cNvPicPr>
              <a:picLocks noChangeAspect="1" noChangeArrowheads="1"/>
            </p:cNvPicPr>
            <p:nvPr/>
          </p:nvPicPr>
          <p:blipFill>
            <a:blip r:embed="rId3" cstate="print"/>
            <a:srcRect r="3556"/>
            <a:stretch>
              <a:fillRect/>
            </a:stretch>
          </p:blipFill>
          <p:spPr bwMode="auto">
            <a:xfrm>
              <a:off x="0" y="2852936"/>
              <a:ext cx="1979712" cy="1512168"/>
            </a:xfrm>
            <a:prstGeom prst="rect">
              <a:avLst/>
            </a:prstGeom>
            <a:noFill/>
          </p:spPr>
        </p:pic>
        <p:pic>
          <p:nvPicPr>
            <p:cNvPr id="34" name="Picture 6" descr="http://images2.fanpop.com/images/photos/4000000/Titanic-Poster-rms-titanic-4028551-410-462.jpg"/>
            <p:cNvPicPr>
              <a:picLocks noChangeAspect="1" noChangeArrowheads="1"/>
            </p:cNvPicPr>
            <p:nvPr/>
          </p:nvPicPr>
          <p:blipFill>
            <a:blip r:embed="rId4" cstate="print"/>
            <a:srcRect/>
            <a:stretch>
              <a:fillRect/>
            </a:stretch>
          </p:blipFill>
          <p:spPr bwMode="auto">
            <a:xfrm>
              <a:off x="0" y="4625752"/>
              <a:ext cx="1980999" cy="2232248"/>
            </a:xfrm>
            <a:prstGeom prst="rect">
              <a:avLst/>
            </a:prstGeom>
            <a:noFill/>
          </p:spPr>
        </p:pic>
        <p:pic>
          <p:nvPicPr>
            <p:cNvPr id="35" name="Picture 2" descr="http://cache2.allpostersimages.com/p/LRG/17/1721/7P13D00Z/posters/titanic.jpg"/>
            <p:cNvPicPr>
              <a:picLocks noChangeAspect="1" noChangeArrowheads="1"/>
            </p:cNvPicPr>
            <p:nvPr/>
          </p:nvPicPr>
          <p:blipFill>
            <a:blip r:embed="rId5" cstate="print"/>
            <a:srcRect/>
            <a:stretch>
              <a:fillRect/>
            </a:stretch>
          </p:blipFill>
          <p:spPr bwMode="auto">
            <a:xfrm>
              <a:off x="0" y="0"/>
              <a:ext cx="1979712" cy="253809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6" grpId="0" animBg="1"/>
      <p:bldP spid="22"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188640"/>
            <a:ext cx="6277985" cy="1323439"/>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Language Conventions</a:t>
            </a:r>
          </a:p>
        </p:txBody>
      </p:sp>
      <p:grpSp>
        <p:nvGrpSpPr>
          <p:cNvPr id="3" name="Group 2"/>
          <p:cNvGrpSpPr/>
          <p:nvPr/>
        </p:nvGrpSpPr>
        <p:grpSpPr>
          <a:xfrm>
            <a:off x="0" y="0"/>
            <a:ext cx="1980999" cy="6858000"/>
            <a:chOff x="0" y="0"/>
            <a:chExt cx="1980999" cy="6858000"/>
          </a:xfrm>
          <a:effectLst>
            <a:outerShdw dir="5400000" algn="ctr" rotWithShape="0">
              <a:srgbClr val="000000">
                <a:alpha val="0"/>
              </a:srgbClr>
            </a:outerShdw>
          </a:effectLst>
        </p:grpSpPr>
        <p:sp>
          <p:nvSpPr>
            <p:cNvPr id="4" name="Rectangle 3"/>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6"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7"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8" name="Rectangle 7"/>
          <p:cNvSpPr/>
          <p:nvPr/>
        </p:nvSpPr>
        <p:spPr>
          <a:xfrm>
            <a:off x="2267744" y="1595021"/>
            <a:ext cx="6480720" cy="4524315"/>
          </a:xfrm>
          <a:prstGeom prst="rect">
            <a:avLst/>
          </a:prstGeom>
        </p:spPr>
        <p:txBody>
          <a:bodyPr wrap="square">
            <a:spAutoFit/>
          </a:bodyPr>
          <a:lstStyle/>
          <a:p>
            <a:pPr lvl="0">
              <a:buFont typeface="Arial" pitchFamily="34" charset="0"/>
              <a:buChar char="•"/>
            </a:pPr>
            <a:r>
              <a:rPr lang="en-GB" sz="2400" dirty="0" smtClean="0"/>
              <a:t> Written </a:t>
            </a:r>
            <a:r>
              <a:rPr lang="en-GB" sz="2400" dirty="0"/>
              <a:t>in the third person</a:t>
            </a:r>
          </a:p>
          <a:p>
            <a:pPr lvl="0">
              <a:buFont typeface="Arial" pitchFamily="34" charset="0"/>
              <a:buChar char="•"/>
            </a:pPr>
            <a:r>
              <a:rPr lang="en-GB" sz="2400" dirty="0" smtClean="0"/>
              <a:t> Range </a:t>
            </a:r>
            <a:r>
              <a:rPr lang="en-GB" sz="2400" dirty="0"/>
              <a:t>of tenses used</a:t>
            </a:r>
          </a:p>
          <a:p>
            <a:pPr lvl="0">
              <a:buFont typeface="Arial" pitchFamily="34" charset="0"/>
              <a:buChar char="•"/>
            </a:pPr>
            <a:r>
              <a:rPr lang="en-GB" sz="2400" dirty="0" smtClean="0"/>
              <a:t> Use </a:t>
            </a:r>
            <a:r>
              <a:rPr lang="en-GB" sz="2400" dirty="0"/>
              <a:t>of connectives</a:t>
            </a:r>
          </a:p>
          <a:p>
            <a:pPr lvl="0">
              <a:buFont typeface="Arial" pitchFamily="34" charset="0"/>
              <a:buChar char="•"/>
            </a:pPr>
            <a:r>
              <a:rPr lang="en-GB" sz="2400" dirty="0" smtClean="0"/>
              <a:t> Language will be formal</a:t>
            </a:r>
            <a:endParaRPr lang="en-GB" sz="2400" dirty="0"/>
          </a:p>
          <a:p>
            <a:pPr lvl="0">
              <a:buFont typeface="Arial" pitchFamily="34" charset="0"/>
              <a:buChar char="•"/>
            </a:pPr>
            <a:r>
              <a:rPr lang="en-GB" sz="2400" dirty="0" smtClean="0"/>
              <a:t> Sentences </a:t>
            </a:r>
            <a:r>
              <a:rPr lang="en-GB" sz="2400" dirty="0"/>
              <a:t>can be long and complex with use of commas to separate elements</a:t>
            </a:r>
          </a:p>
          <a:p>
            <a:pPr lvl="0">
              <a:buFont typeface="Arial" pitchFamily="34" charset="0"/>
              <a:buChar char="•"/>
            </a:pPr>
            <a:r>
              <a:rPr lang="en-GB" sz="2400" dirty="0" smtClean="0"/>
              <a:t> Paragraphs </a:t>
            </a:r>
            <a:r>
              <a:rPr lang="en-GB" sz="2400" dirty="0"/>
              <a:t>– two or three sentences long</a:t>
            </a:r>
          </a:p>
          <a:p>
            <a:pPr lvl="0">
              <a:buFont typeface="Arial" pitchFamily="34" charset="0"/>
              <a:buChar char="•"/>
            </a:pPr>
            <a:r>
              <a:rPr lang="en-GB" sz="2400" dirty="0" smtClean="0"/>
              <a:t> Use </a:t>
            </a:r>
            <a:r>
              <a:rPr lang="en-GB" sz="2400" dirty="0"/>
              <a:t>of emotive or eye-catching words in headlines</a:t>
            </a:r>
          </a:p>
          <a:p>
            <a:pPr lvl="0">
              <a:buFont typeface="Arial" pitchFamily="34" charset="0"/>
              <a:buChar char="•"/>
            </a:pPr>
            <a:r>
              <a:rPr lang="en-GB" sz="2400" dirty="0" smtClean="0"/>
              <a:t> Captions </a:t>
            </a:r>
            <a:r>
              <a:rPr lang="en-GB" sz="2400" dirty="0"/>
              <a:t>use straight-forward language</a:t>
            </a:r>
          </a:p>
          <a:p>
            <a:pPr lvl="0">
              <a:buFont typeface="Arial" pitchFamily="34" charset="0"/>
              <a:buChar char="•"/>
            </a:pPr>
            <a:r>
              <a:rPr lang="en-GB" sz="2400" dirty="0" smtClean="0"/>
              <a:t> Reporter </a:t>
            </a:r>
            <a:r>
              <a:rPr lang="en-GB" sz="2400" dirty="0"/>
              <a:t>often gives personal opinion</a:t>
            </a:r>
          </a:p>
          <a:p>
            <a:pPr>
              <a:buFont typeface="Arial" pitchFamily="34" charset="0"/>
              <a:buChar char="•"/>
            </a:pPr>
            <a:r>
              <a:rPr lang="en-GB" sz="2400" dirty="0" smtClean="0"/>
              <a:t> Use </a:t>
            </a:r>
            <a:r>
              <a:rPr lang="en-GB" sz="2400" dirty="0"/>
              <a:t>of direct quotation and reported speech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980999" cy="6858000"/>
            <a:chOff x="0" y="0"/>
            <a:chExt cx="1980999" cy="6858000"/>
          </a:xfrm>
          <a:effectLst>
            <a:outerShdw dir="5400000" algn="ctr" rotWithShape="0">
              <a:srgbClr val="000000">
                <a:alpha val="0"/>
              </a:srgbClr>
            </a:outerShdw>
          </a:effectLst>
        </p:grpSpPr>
        <p:sp>
          <p:nvSpPr>
            <p:cNvPr id="3" name="Rectangle 2"/>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5"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6"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7" name="Rectangle 6"/>
          <p:cNvSpPr/>
          <p:nvPr/>
        </p:nvSpPr>
        <p:spPr>
          <a:xfrm>
            <a:off x="2411760" y="0"/>
            <a:ext cx="6277985" cy="1323439"/>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Structure Conventions</a:t>
            </a:r>
          </a:p>
        </p:txBody>
      </p:sp>
      <p:sp>
        <p:nvSpPr>
          <p:cNvPr id="38913" name="Rectangle 1"/>
          <p:cNvSpPr>
            <a:spLocks noChangeArrowheads="1"/>
          </p:cNvSpPr>
          <p:nvPr/>
        </p:nvSpPr>
        <p:spPr bwMode="auto">
          <a:xfrm>
            <a:off x="2051720" y="1196752"/>
            <a:ext cx="6876256"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GB" sz="1300" b="1" i="0" u="none" strike="noStrike" cap="none" normalizeH="0" baseline="0" dirty="0" smtClean="0">
                <a:ln>
                  <a:noFill/>
                </a:ln>
                <a:solidFill>
                  <a:schemeClr val="tx1"/>
                </a:solidFill>
                <a:effectLst/>
                <a:ea typeface="Times New Roman" pitchFamily="18" charset="0"/>
                <a:cs typeface="Arial" pitchFamily="34" charset="0"/>
              </a:rPr>
              <a:t>Headline:</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a:t>
            </a: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0" i="0" u="none" strike="noStrike" cap="none" normalizeH="0" baseline="0" dirty="0" smtClean="0">
                <a:ln>
                  <a:noFill/>
                </a:ln>
                <a:solidFill>
                  <a:schemeClr val="tx1"/>
                </a:solidFill>
                <a:effectLst/>
                <a:ea typeface="Times New Roman" pitchFamily="18" charset="0"/>
                <a:cs typeface="Arial" pitchFamily="34" charset="0"/>
              </a:rPr>
              <a:t>All stories have a headline, which gives the reader an idea of what the article is about.  Tabloid headlines often use </a:t>
            </a:r>
            <a:r>
              <a:rPr kumimoji="0" lang="en-GB" sz="1300" b="1" i="0" u="none" strike="noStrike" cap="none" normalizeH="0" baseline="0" dirty="0" smtClean="0">
                <a:ln>
                  <a:noFill/>
                </a:ln>
                <a:solidFill>
                  <a:schemeClr val="tx1"/>
                </a:solidFill>
                <a:effectLst/>
                <a:ea typeface="Times New Roman" pitchFamily="18" charset="0"/>
                <a:cs typeface="Arial" pitchFamily="34" charset="0"/>
              </a:rPr>
              <a:t>puns</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or other techniques, such as </a:t>
            </a:r>
            <a:r>
              <a:rPr kumimoji="0" lang="en-GB" sz="1300" b="1" i="0" u="none" strike="noStrike" cap="none" normalizeH="0" baseline="0" dirty="0" smtClean="0">
                <a:ln>
                  <a:noFill/>
                </a:ln>
                <a:solidFill>
                  <a:schemeClr val="tx1"/>
                </a:solidFill>
                <a:effectLst/>
                <a:ea typeface="Times New Roman" pitchFamily="18" charset="0"/>
                <a:cs typeface="Arial" pitchFamily="34" charset="0"/>
              </a:rPr>
              <a:t>alliteration</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to captivate their audience.</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1" i="0" u="none" strike="noStrike" cap="none" normalizeH="0" baseline="0" dirty="0" smtClean="0">
                <a:ln>
                  <a:noFill/>
                </a:ln>
                <a:solidFill>
                  <a:schemeClr val="tx1"/>
                </a:solidFill>
                <a:effectLst/>
                <a:ea typeface="Times New Roman" pitchFamily="18" charset="0"/>
                <a:cs typeface="Arial" pitchFamily="34" charset="0"/>
              </a:rPr>
              <a:t>Introduction:</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a:t>
            </a: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0" i="0" u="none" strike="noStrike" cap="none" normalizeH="0" baseline="0" dirty="0" smtClean="0">
                <a:ln>
                  <a:noFill/>
                </a:ln>
                <a:solidFill>
                  <a:schemeClr val="tx1"/>
                </a:solidFill>
                <a:effectLst/>
                <a:ea typeface="Times New Roman" pitchFamily="18" charset="0"/>
                <a:cs typeface="Arial" pitchFamily="34" charset="0"/>
              </a:rPr>
              <a:t>As the first paragraph in an article, the introduction is very important.  Its contents tell the reader in more detail what the article is about.  Research into how people reader newspapers shows that most people read the headline first, followed by the first paragraph of the story.  If the introduction is not interesting then most people will to continue reading the article.  The first paragraph is often known as a </a:t>
            </a:r>
            <a:r>
              <a:rPr kumimoji="0" lang="en-GB" sz="1300" b="1" i="0" u="none" strike="noStrike" cap="none" normalizeH="0" baseline="0" dirty="0" smtClean="0">
                <a:ln>
                  <a:noFill/>
                </a:ln>
                <a:solidFill>
                  <a:schemeClr val="tx1"/>
                </a:solidFill>
                <a:effectLst/>
                <a:ea typeface="Times New Roman" pitchFamily="18" charset="0"/>
                <a:cs typeface="Arial" pitchFamily="34" charset="0"/>
              </a:rPr>
              <a:t>stand-first</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printed in a bold font.</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1" i="0" u="none" strike="noStrike" cap="none" normalizeH="0" baseline="0" dirty="0" smtClean="0">
                <a:ln>
                  <a:noFill/>
                </a:ln>
                <a:solidFill>
                  <a:schemeClr val="tx1"/>
                </a:solidFill>
                <a:effectLst/>
                <a:ea typeface="Times New Roman" pitchFamily="18" charset="0"/>
                <a:cs typeface="Arial" pitchFamily="34" charset="0"/>
              </a:rPr>
              <a:t>Elaboration:	</a:t>
            </a: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0" i="0" u="none" strike="noStrike" cap="none" normalizeH="0" baseline="0" dirty="0" smtClean="0">
                <a:ln>
                  <a:noFill/>
                </a:ln>
                <a:solidFill>
                  <a:schemeClr val="tx1"/>
                </a:solidFill>
                <a:effectLst/>
                <a:ea typeface="Times New Roman" pitchFamily="18" charset="0"/>
                <a:cs typeface="Arial" pitchFamily="34" charset="0"/>
              </a:rPr>
              <a:t>The next few paragraphs tell the reader more about the story that is outlined in the introduction.  They inform readers about the following key words: what,</a:t>
            </a:r>
            <a:r>
              <a:rPr kumimoji="0" lang="en-GB" sz="1300" b="0" i="0" u="none" strike="noStrike" cap="none" normalizeH="0" dirty="0" smtClean="0">
                <a:ln>
                  <a:noFill/>
                </a:ln>
                <a:solidFill>
                  <a:schemeClr val="tx1"/>
                </a:solidFill>
                <a:effectLst/>
                <a:ea typeface="Times New Roman" pitchFamily="18" charset="0"/>
                <a:cs typeface="Arial" pitchFamily="34" charset="0"/>
              </a:rPr>
              <a:t> when, where, who, why, how.</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1" i="0" u="none" strike="noStrike" cap="none" normalizeH="0" baseline="0" dirty="0" smtClean="0">
                <a:ln>
                  <a:noFill/>
                </a:ln>
                <a:solidFill>
                  <a:schemeClr val="tx1"/>
                </a:solidFill>
                <a:effectLst/>
                <a:ea typeface="Times New Roman" pitchFamily="18" charset="0"/>
                <a:cs typeface="Arial" pitchFamily="34" charset="0"/>
              </a:rPr>
              <a:t>Quotes:</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a:t>
            </a: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0" i="0" u="none" strike="noStrike" cap="none" normalizeH="0" baseline="0" dirty="0" smtClean="0">
                <a:ln>
                  <a:noFill/>
                </a:ln>
                <a:solidFill>
                  <a:schemeClr val="tx1"/>
                </a:solidFill>
                <a:effectLst/>
                <a:ea typeface="Times New Roman" pitchFamily="18" charset="0"/>
                <a:cs typeface="Arial" pitchFamily="34" charset="0"/>
              </a:rPr>
              <a:t>Almost all news stories have comments from those involved or from </a:t>
            </a:r>
            <a:r>
              <a:rPr kumimoji="0" lang="en-GB" sz="1300" b="1" i="0" u="none" strike="noStrike" cap="none" normalizeH="0" baseline="0" dirty="0" smtClean="0">
                <a:ln>
                  <a:noFill/>
                </a:ln>
                <a:solidFill>
                  <a:schemeClr val="tx1"/>
                </a:solidFill>
                <a:effectLst/>
                <a:ea typeface="Times New Roman" pitchFamily="18" charset="0"/>
                <a:cs typeface="Arial" pitchFamily="34" charset="0"/>
              </a:rPr>
              <a:t>voyeurs</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(onlookers).  Their function is to make the article more objective by keeping a balanced viewpoint.  Alternatively, they can make the article more subjective by sensationalising the reaction of the public and can indicate </a:t>
            </a:r>
            <a:r>
              <a:rPr kumimoji="0" lang="en-GB" sz="1300" b="1" i="0" u="none" strike="noStrike" cap="none" normalizeH="0" baseline="0" dirty="0" smtClean="0">
                <a:ln>
                  <a:noFill/>
                </a:ln>
                <a:solidFill>
                  <a:schemeClr val="tx1"/>
                </a:solidFill>
                <a:effectLst/>
                <a:ea typeface="Times New Roman" pitchFamily="18" charset="0"/>
                <a:cs typeface="Arial" pitchFamily="34" charset="0"/>
              </a:rPr>
              <a:t>bias</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1" i="0" u="none" strike="noStrike" cap="none" normalizeH="0" baseline="0" dirty="0" smtClean="0">
                <a:ln>
                  <a:noFill/>
                </a:ln>
                <a:solidFill>
                  <a:schemeClr val="tx1"/>
                </a:solidFill>
                <a:effectLst/>
                <a:ea typeface="Times New Roman" pitchFamily="18" charset="0"/>
                <a:cs typeface="Arial" pitchFamily="34" charset="0"/>
              </a:rPr>
              <a:t>Projection:	</a:t>
            </a: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0" i="0" u="none" strike="noStrike" cap="none" normalizeH="0" baseline="0" dirty="0" smtClean="0">
                <a:ln>
                  <a:noFill/>
                </a:ln>
                <a:solidFill>
                  <a:schemeClr val="tx1"/>
                </a:solidFill>
                <a:effectLst/>
                <a:ea typeface="Times New Roman" pitchFamily="18" charset="0"/>
                <a:cs typeface="Arial" pitchFamily="34" charset="0"/>
              </a:rPr>
              <a:t>Many stories tell the reader what might happen next in relation to the event or people in the report.  This might include a comment from a police officer, an MP, a family member or a general prediction of consequences or outcomes.</a:t>
            </a:r>
            <a:endParaRPr kumimoji="0" lang="en-GB" sz="13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1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980999" cy="6858000"/>
            <a:chOff x="0" y="0"/>
            <a:chExt cx="1980999" cy="6858000"/>
          </a:xfrm>
          <a:effectLst>
            <a:outerShdw dir="5400000" algn="ctr" rotWithShape="0">
              <a:srgbClr val="000000">
                <a:alpha val="0"/>
              </a:srgbClr>
            </a:outerShdw>
          </a:effectLst>
        </p:grpSpPr>
        <p:sp>
          <p:nvSpPr>
            <p:cNvPr id="5" name="Rectangle 4"/>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7"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8"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Rectangle 8"/>
          <p:cNvSpPr/>
          <p:nvPr/>
        </p:nvSpPr>
        <p:spPr>
          <a:xfrm>
            <a:off x="2411760" y="0"/>
            <a:ext cx="6277985" cy="1754326"/>
          </a:xfrm>
          <a:prstGeom prst="rect">
            <a:avLst/>
          </a:prstGeom>
        </p:spPr>
        <p:txBody>
          <a:bodyPr wrap="square">
            <a:spAutoFit/>
          </a:bodyPr>
          <a:lstStyle/>
          <a:p>
            <a:pPr algn="ctr"/>
            <a:r>
              <a:rPr lang="en-GB" sz="5400" b="1" dirty="0" smtClean="0">
                <a:effectLst>
                  <a:outerShdw blurRad="38100" dist="38100" dir="2700000" algn="tl">
                    <a:srgbClr val="000000">
                      <a:alpha val="43137"/>
                    </a:srgbClr>
                  </a:outerShdw>
                </a:effectLst>
              </a:rPr>
              <a:t>Titanic Newspaper Headlines</a:t>
            </a:r>
          </a:p>
        </p:txBody>
      </p:sp>
      <p:sp>
        <p:nvSpPr>
          <p:cNvPr id="10" name="TextBox 9"/>
          <p:cNvSpPr txBox="1"/>
          <p:nvPr/>
        </p:nvSpPr>
        <p:spPr>
          <a:xfrm>
            <a:off x="2195736" y="1916832"/>
            <a:ext cx="6768752" cy="4524315"/>
          </a:xfrm>
          <a:prstGeom prst="rect">
            <a:avLst/>
          </a:prstGeom>
          <a:noFill/>
        </p:spPr>
        <p:txBody>
          <a:bodyPr wrap="square" rtlCol="0">
            <a:spAutoFit/>
          </a:bodyPr>
          <a:lstStyle/>
          <a:p>
            <a:pPr algn="ctr"/>
            <a:r>
              <a:rPr lang="en-GB" sz="2800" dirty="0" smtClean="0"/>
              <a:t>Look at the following newspapers from 1912.</a:t>
            </a:r>
          </a:p>
          <a:p>
            <a:pPr algn="ctr"/>
            <a:endParaRPr lang="en-GB" sz="2800" dirty="0"/>
          </a:p>
          <a:p>
            <a:pPr algn="ctr"/>
            <a:r>
              <a:rPr lang="en-GB" sz="2800" dirty="0" smtClean="0"/>
              <a:t>Imagine the public reaction to Titanic sinking – it was supposed to be ‘unsinkable’.</a:t>
            </a:r>
          </a:p>
          <a:p>
            <a:pPr algn="ctr"/>
            <a:endParaRPr lang="en-GB" sz="2800" dirty="0"/>
          </a:p>
          <a:p>
            <a:pPr algn="ctr"/>
            <a:r>
              <a:rPr lang="en-GB" sz="2800" dirty="0" smtClean="0"/>
              <a:t>How are these newspapers different to newspapers you might see now?</a:t>
            </a:r>
          </a:p>
          <a:p>
            <a:endParaRPr lang="en-GB" dirty="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4.bp.blogspot.com/_BGeZdq-xPfk/S7qIPqB1kAI/AAAAAAAAAO8/-xtban-Opzk/s1600/titanic+headlines1.jpg"/>
          <p:cNvPicPr>
            <a:picLocks noChangeAspect="1" noChangeArrowheads="1"/>
          </p:cNvPicPr>
          <p:nvPr/>
        </p:nvPicPr>
        <p:blipFill>
          <a:blip r:embed="rId2" cstate="print"/>
          <a:srcRect/>
          <a:stretch>
            <a:fillRect/>
          </a:stretch>
        </p:blipFill>
        <p:spPr bwMode="auto">
          <a:xfrm>
            <a:off x="17707" y="476672"/>
            <a:ext cx="9126293" cy="58052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age69.webshots.com/169/0/48/97/2865048970098837763IVJZzp_ph.jpg"/>
          <p:cNvPicPr>
            <a:picLocks noChangeAspect="1" noChangeArrowheads="1"/>
          </p:cNvPicPr>
          <p:nvPr/>
        </p:nvPicPr>
        <p:blipFill>
          <a:blip r:embed="rId2" cstate="print"/>
          <a:srcRect/>
          <a:stretch>
            <a:fillRect/>
          </a:stretch>
        </p:blipFill>
        <p:spPr bwMode="auto">
          <a:xfrm>
            <a:off x="2051720" y="0"/>
            <a:ext cx="5184576" cy="69254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news.bbc.co.uk/olmedia/1925000/images/_1928026_headline300.jpg"/>
          <p:cNvPicPr>
            <a:picLocks noChangeAspect="1" noChangeArrowheads="1"/>
          </p:cNvPicPr>
          <p:nvPr/>
        </p:nvPicPr>
        <p:blipFill>
          <a:blip r:embed="rId2" cstate="print"/>
          <a:srcRect/>
          <a:stretch>
            <a:fillRect/>
          </a:stretch>
        </p:blipFill>
        <p:spPr bwMode="auto">
          <a:xfrm>
            <a:off x="0" y="692696"/>
            <a:ext cx="9195386" cy="551723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100</TotalTime>
  <Words>831</Words>
  <Application>Microsoft Office PowerPoint</Application>
  <PresentationFormat>On-screen Show (4:3)</PresentationFormat>
  <Paragraphs>116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Sian</dc:creator>
  <cp:lastModifiedBy>Lisa Landis</cp:lastModifiedBy>
  <cp:revision>10</cp:revision>
  <dcterms:created xsi:type="dcterms:W3CDTF">2011-04-03T10:27:58Z</dcterms:created>
  <dcterms:modified xsi:type="dcterms:W3CDTF">2012-08-17T08:49:04Z</dcterms:modified>
</cp:coreProperties>
</file>