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4" r:id="rId4"/>
    <p:sldId id="268" r:id="rId5"/>
    <p:sldId id="265" r:id="rId6"/>
    <p:sldId id="266" r:id="rId7"/>
    <p:sldId id="267" r:id="rId8"/>
    <p:sldId id="263" r:id="rId9"/>
    <p:sldId id="269" r:id="rId10"/>
    <p:sldId id="258" r:id="rId11"/>
    <p:sldId id="257" r:id="rId12"/>
    <p:sldId id="270" r:id="rId13"/>
    <p:sldId id="260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>
        <p:scale>
          <a:sx n="76" d="100"/>
          <a:sy n="76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42562-0BA4-4BAB-960D-3E672A91D97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3DB5-F316-431F-9731-EEC2E699BF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391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04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46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00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061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05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566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53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94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09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741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893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E1DC-1587-4F4D-8F85-A5DBFB40933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82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OG1EYbp90k&amp;feature=fvs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913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  <a:latin typeface="Chiller" pitchFamily="82" charset="0"/>
                <a:hlinkClick r:id="rId2"/>
              </a:rPr>
              <a:t>The Tell-Tale Heart</a:t>
            </a:r>
            <a:endParaRPr lang="en-GB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388368"/>
            <a:ext cx="9144000" cy="1752600"/>
          </a:xfrm>
        </p:spPr>
        <p:txBody>
          <a:bodyPr/>
          <a:lstStyle/>
          <a:p>
            <a:pPr algn="l"/>
            <a:r>
              <a:rPr lang="en-GB" u="sng" dirty="0" smtClean="0">
                <a:solidFill>
                  <a:srgbClr val="C00000"/>
                </a:solidFill>
              </a:rPr>
              <a:t>Starter:</a:t>
            </a:r>
          </a:p>
          <a:p>
            <a:pPr algn="l"/>
            <a:r>
              <a:rPr lang="en-GB" dirty="0" smtClean="0">
                <a:solidFill>
                  <a:srgbClr val="C00000"/>
                </a:solidFill>
              </a:rPr>
              <a:t>Write down 10 key events in from the story, in the right order if you can!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140968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Narrator asks why you say that he is mad? He is sane!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 Narrator cracks, rips up the floor boards and exposes the chopped up body of the old man to the 3 policemen. </a:t>
            </a:r>
          </a:p>
        </p:txBody>
      </p:sp>
    </p:spTree>
    <p:extLst>
      <p:ext uri="{BB962C8B-B14F-4D97-AF65-F5344CB8AC3E}">
        <p14:creationId xmlns:p14="http://schemas.microsoft.com/office/powerpoint/2010/main" xmlns="" val="37174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</a:t>
            </a: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Tell-Tale Heart in Ten Ticks – use your starter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66552" y="692696"/>
            <a:ext cx="813690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Narrator asks why you say that he is mad? He is sane!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Narrator cracks, rips up the floor boards and exposes the chopped up body of the old man to the 3 policemen.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6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7" y="533401"/>
            <a:ext cx="9103536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24" y="2852936"/>
            <a:ext cx="1030166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Mid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36512" y="494343"/>
            <a:ext cx="9156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High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6512" y="5364505"/>
            <a:ext cx="10418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Low </a:t>
            </a:r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12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-828600" y="0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Tell-Tale Heart Tension Chart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691680" y="76835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1176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3184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5192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364088" y="76835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84168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0424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52432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24440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51132" y="3140968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1132" y="764704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1132" y="4365104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25362" y="1916832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5877272"/>
            <a:ext cx="7319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Edgar Allen Poe change the tension in the story?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change in speed in the story, the pace effect you?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315000" y="0"/>
            <a:ext cx="28290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6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188913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Using these techniques in your own writing</a:t>
            </a:r>
          </a:p>
          <a:p>
            <a:pPr algn="ctr">
              <a:spcBef>
                <a:spcPct val="50000"/>
              </a:spcBef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– more on this next lesson!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46256" y="1447285"/>
            <a:ext cx="712879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Watch this clip.</a:t>
            </a:r>
          </a:p>
          <a:p>
            <a:endParaRPr lang="en-GB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Imagine you are the character – how would you feel? Write down what his happening, building the tension as he finds the heart, using: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Rhetorical question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Short simple sentences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Repetition</a:t>
            </a:r>
          </a:p>
          <a:p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0" y="0"/>
            <a:ext cx="91557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692696"/>
            <a:ext cx="712879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Plenary</a:t>
            </a:r>
            <a:endParaRPr lang="en-GB" sz="36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endParaRPr lang="en-GB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Can you break the code?</a:t>
            </a:r>
          </a:p>
          <a:p>
            <a:endParaRPr lang="en-GB" sz="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Rgnqs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rdmdobdr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athkc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sdmrhnm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c d e f g h i j k l m n o p q r s t u v w x y z</a:t>
            </a:r>
          </a:p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a b c d e f g h i j k l m n o p q r s t u  v w z y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8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Chiller" pitchFamily="82" charset="0"/>
              </a:rPr>
              <a:t>Lesson Objectives</a:t>
            </a:r>
            <a:endParaRPr lang="en-GB" sz="6000" b="1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identify features of language that build tension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explain these features of language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apply these techniques to your own writing to build up tension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11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Tension in a Tell-Tale Heart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388368"/>
            <a:ext cx="91440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noProof="0" dirty="0" smtClean="0">
                <a:solidFill>
                  <a:srgbClr val="C00000"/>
                </a:solidFill>
              </a:rPr>
              <a:t>A tell-tale heart is full of </a:t>
            </a:r>
            <a:r>
              <a:rPr lang="en-GB" sz="3200" u="sng" noProof="0" dirty="0" smtClean="0">
                <a:solidFill>
                  <a:srgbClr val="C00000"/>
                </a:solidFill>
              </a:rPr>
              <a:t>tension</a:t>
            </a:r>
            <a:r>
              <a:rPr lang="en-GB" sz="3200" noProof="0" dirty="0" smtClean="0">
                <a:solidFill>
                  <a:srgbClr val="C00000"/>
                </a:solidFill>
              </a:rPr>
              <a:t> – mental or emotional strain.</a:t>
            </a:r>
            <a:endParaRPr kumimoji="0" lang="en-GB" sz="3200" b="0" i="0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does Edgar Allan Poe create tension?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7544" y="3356992"/>
            <a:ext cx="8676456" cy="17526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dirty="0" smtClean="0"/>
              <a:t>Short simple sentences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baseline="0" dirty="0" smtClean="0"/>
              <a:t>Repetition</a:t>
            </a:r>
            <a:endParaRPr kumimoji="0" lang="en-GB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8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short, simple sentence?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45875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bed creaked. I stood still. I could hear my own breath.</a:t>
            </a:r>
          </a:p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Machine-gun phrasing!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729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rhetorical question?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03934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could I do?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393305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repetition?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36510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screamed and screamed and screamed!</a:t>
            </a:r>
            <a:endParaRPr lang="en-GB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Machine_Gun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596336" y="2132856"/>
            <a:ext cx="304800" cy="3048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93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155679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 TRUE! -- nervous -- very, very dreadfully nervous I had been and am; but why </a:t>
            </a:r>
            <a:r>
              <a:rPr lang="en-GB" sz="2400" i="1" dirty="0" smtClean="0"/>
              <a:t>will</a:t>
            </a:r>
            <a:r>
              <a:rPr lang="en-GB" sz="2400" dirty="0" smtClean="0"/>
              <a:t> you say that I am mad? The disease had sharpened my senses -- not destroyed -- not dulled them. Above all was the sense of hearing acute. I heard all things in the heaven and in the earth. I heard many things in hell. How, then, am I mad? Hearken! and observe how healthily -- how calmly I can tell you the whole story.</a:t>
            </a:r>
            <a:endParaRPr lang="en-GB" sz="24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476672"/>
            <a:ext cx="3923928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Short simple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628800"/>
            <a:ext cx="1979712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  <a:endParaRPr kumimoji="0" lang="en-GB" sz="2400" b="1" i="0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96752"/>
            <a:ext cx="3203848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GB" sz="2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2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0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b="1" dirty="0" smtClean="0"/>
              <a:t>Can you spot the: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6244E-6 C 0.14393 -0.0259 0.28837 -0.05134 0.39046 -0.02451 C 0.49254 0.00278 0.54705 0.11864 0.61094 0.16328 C 0.67483 0.20814 0.76372 0.20907 0.77257 0.24422 C 0.78143 0.27914 0.69063 0.34505 0.66476 0.3735 C 0.63889 0.40241 0.62205 0.4038 0.61771 0.41698 C 0.61303 0.42993 0.60174 0.4334 0.63768 0.45236 C 0.67379 0.47133 0.82344 0.50555 0.83316 0.53145 C 0.84306 0.55736 0.7191 0.59552 0.69619 0.60847 " pathEditMode="relative" rAng="0" ptsTypes="aaaaaa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26457E-6 C 0.15608 -0.02614 0.31268 -0.05181 0.42327 -0.02475 C 0.53386 0.00277 0.59289 0.11933 0.66216 0.16443 C 0.73143 0.20952 0.82778 0.21045 0.83733 0.2456 C 0.84688 0.28099 0.74844 0.34713 0.72049 0.37604 C 0.69254 0.40494 0.67431 0.40633 0.66945 0.41951 C 0.66441 0.4327 0.65209 0.43617 0.69115 0.45536 C 0.73039 0.47433 0.89254 0.50878 0.90296 0.53492 C 0.91372 0.56082 0.77935 0.59944 0.75452 0.61239 " pathEditMode="relative" rAng="0" ptsTypes="aaaaaaa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0" y="2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03 0.00532 C 0.22448 0.05666 0.28993 0.108 0.30625 0.15217 C 0.32274 0.19634 0.28073 0.22294 0.25764 0.26989 C 0.23455 0.31683 0.20469 0.43894 0.16788 0.43409 C 0.13108 0.42923 0.05868 0.27312 0.03698 0.24098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53 0.03423 C 0.24531 0.07909 0.36927 0.12419 0.46198 0.12095 C 0.55469 0.11771 0.6342 0.03145 0.67795 0.0148 C 0.7217 -0.00185 0.72291 0.00925 0.7243 0.02058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0" y="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155679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 TRUE! -- </a:t>
            </a:r>
            <a:r>
              <a:rPr lang="en-GB" sz="2400" dirty="0" smtClean="0">
                <a:solidFill>
                  <a:srgbClr val="00B050"/>
                </a:solidFill>
              </a:rPr>
              <a:t>nervous</a:t>
            </a:r>
            <a:r>
              <a:rPr lang="en-GB" sz="2400" dirty="0" smtClean="0"/>
              <a:t> -- very, very dreadfully </a:t>
            </a:r>
            <a:r>
              <a:rPr lang="en-GB" sz="2400" dirty="0" smtClean="0">
                <a:solidFill>
                  <a:srgbClr val="00B050"/>
                </a:solidFill>
              </a:rPr>
              <a:t>nervous</a:t>
            </a:r>
            <a:r>
              <a:rPr lang="en-GB" sz="2400" dirty="0" smtClean="0"/>
              <a:t> I had been and am; but </a:t>
            </a:r>
            <a:r>
              <a:rPr lang="en-GB" sz="2400" dirty="0" smtClean="0">
                <a:solidFill>
                  <a:srgbClr val="0070C0"/>
                </a:solidFill>
              </a:rPr>
              <a:t>why </a:t>
            </a:r>
            <a:r>
              <a:rPr lang="en-GB" sz="2400" i="1" dirty="0" smtClean="0">
                <a:solidFill>
                  <a:srgbClr val="0070C0"/>
                </a:solidFill>
              </a:rPr>
              <a:t>will</a:t>
            </a:r>
            <a:r>
              <a:rPr lang="en-GB" sz="2400" dirty="0" smtClean="0">
                <a:solidFill>
                  <a:srgbClr val="0070C0"/>
                </a:solidFill>
              </a:rPr>
              <a:t> you say that I am mad? </a:t>
            </a:r>
            <a:r>
              <a:rPr lang="en-GB" sz="2400" dirty="0" smtClean="0"/>
              <a:t>The disease had sharpened my senses -- not destroyed -- not dulled them. Above all was the sense of hearing acute. I heard all things in the heaven and in the earth. </a:t>
            </a:r>
            <a:r>
              <a:rPr lang="en-GB" sz="2400" dirty="0" smtClean="0">
                <a:solidFill>
                  <a:srgbClr val="FF0000"/>
                </a:solidFill>
              </a:rPr>
              <a:t>I heard many things in hell</a:t>
            </a:r>
            <a:r>
              <a:rPr lang="en-GB" sz="2400" dirty="0" smtClean="0"/>
              <a:t>. How, then, am I mad? </a:t>
            </a:r>
            <a:r>
              <a:rPr lang="en-GB" sz="2400" dirty="0" smtClean="0">
                <a:solidFill>
                  <a:srgbClr val="FF0000"/>
                </a:solidFill>
              </a:rPr>
              <a:t>Hearken</a:t>
            </a:r>
            <a:r>
              <a:rPr lang="en-GB" sz="2400" dirty="0" smtClean="0"/>
              <a:t>! and observe how healthily -- how calmly I can tell you the whole story.</a:t>
            </a:r>
            <a:endParaRPr lang="en-GB" sz="24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04248" y="4293096"/>
            <a:ext cx="3923928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Short simple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660232" y="1556792"/>
            <a:ext cx="1979712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  <a:endParaRPr kumimoji="0" lang="en-GB" sz="20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852936"/>
            <a:ext cx="3203848" cy="57606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GB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0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800" b="1" dirty="0" smtClean="0">
                <a:latin typeface="Chiller" pitchFamily="82" charset="0"/>
              </a:rPr>
              <a:t>Can you spot the: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79512" y="260648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800" b="1" dirty="0" smtClean="0">
                <a:latin typeface="Chiller" pitchFamily="82" charset="0"/>
              </a:rPr>
              <a:t>Now it’s your turn!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11960" y="188640"/>
            <a:ext cx="468692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short sentences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red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rhetorical questions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repetition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green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086159"/>
            <a:ext cx="8496944" cy="522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 doubt I now grew very pale; --but I talked more fluently, and with a heightened voice. Yet the sound increased --and what could I do? It was a low, dull, quick sound --much such a sound as a watch makes when enveloped in cotton. I gasped for breath -- and yet the officers heard it not. I talked more quickly --more vehemently; but the noise steadily increased. I arose and argued about trifles, in a high key and with violent gesticulations; but the noise steadily increased. Why would they not be gone? I paced the floor to and fro with heavy strides, as if excited to fury by the observations of the men -- but the noise steadily increased. Oh God! what could I do? I foamed --I raved --I swore! I swung the chair upon which I had been sitting, and grated it upon the boards, but the noise arose over all and continually increased. It grew louder --louder --louder! And still the men chatted pleasantly, and smiled. Was it possible they heard not? Almighty God! --no, no! They heard! --they suspected! --they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knew!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--they were making a mockery of my horror! --this I thought, and this I think. But anything was better than this agony! Anything was more tolerable than this derision! I could bear those hypocritical smiles no longer! I felt that I must scream or die! --and now --again! --hark! louder! louder! louder!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louder!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--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32240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How is tension created?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76052" y="1196752"/>
            <a:ext cx="799189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noise got louder. The men chatted. They knew what I had done. I couldn’t bear it any longer. I screamed, “Lift up the floor boards and you will find his heart”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50851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or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1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908720"/>
            <a:ext cx="87129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Oh God! what could I do? I foamed --I raved --I swore! I swung the chair upon which I had been sitting, and grated it upon the boards, but the noise arose over all and continually increased. It grew louder --louder --louder! And still the men chatted pleasantly, and smiled. Was it possible they heard not? Almighty God! --no, no! They heard! --they suspected! --they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knew!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 --they were making a mockery of my horror! --this I thought, and this I think. But anything was better than this agony! Anything was more tolerable than this derision! I could bear those hypocritical smiles no longer! I felt that I must scream or die! --and now --again! --hark! louder! louder! louder!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louder!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 --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  <a:cs typeface="Arial" pitchFamily="34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-273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How is tension created?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494116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Which is more interesting?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1289</Words>
  <Application>Microsoft Office PowerPoint</Application>
  <PresentationFormat>On-screen Show (4:3)</PresentationFormat>
  <Paragraphs>125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Tell-Tale Heart</vt:lpstr>
      <vt:lpstr>Lesson Objectives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Park Hall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Tell-Tale Heart</dc:title>
  <dc:creator>Heather Doherty</dc:creator>
  <cp:lastModifiedBy>Lisa Landis</cp:lastModifiedBy>
  <cp:revision>20</cp:revision>
  <cp:lastPrinted>2011-04-28T10:06:32Z</cp:lastPrinted>
  <dcterms:created xsi:type="dcterms:W3CDTF">2011-04-26T14:36:39Z</dcterms:created>
  <dcterms:modified xsi:type="dcterms:W3CDTF">2012-08-17T03:40:10Z</dcterms:modified>
</cp:coreProperties>
</file>