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5"/>
  </p:handoutMasterIdLst>
  <p:sldIdLst>
    <p:sldId id="256" r:id="rId2"/>
    <p:sldId id="259" r:id="rId3"/>
    <p:sldId id="264" r:id="rId4"/>
    <p:sldId id="268" r:id="rId5"/>
    <p:sldId id="265" r:id="rId6"/>
    <p:sldId id="266" r:id="rId7"/>
    <p:sldId id="267" r:id="rId8"/>
    <p:sldId id="263" r:id="rId9"/>
    <p:sldId id="269" r:id="rId10"/>
    <p:sldId id="258" r:id="rId11"/>
    <p:sldId id="257" r:id="rId12"/>
    <p:sldId id="270" r:id="rId13"/>
    <p:sldId id="260" r:id="rId14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>
        <p:scale>
          <a:sx n="76" d="100"/>
          <a:sy n="76" d="100"/>
        </p:scale>
        <p:origin x="-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42562-0BA4-4BAB-960D-3E672A91D97B}" type="datetimeFigureOut">
              <a:rPr lang="en-GB" smtClean="0"/>
              <a:pPr/>
              <a:t>13/08/2012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83DB5-F316-431F-9731-EEC2E699BF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3917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048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8460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100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60614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6058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13/08/2012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5663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13/08/2012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1538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13/08/2012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947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13/08/2012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096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13/08/2012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741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E1DC-1587-4F4D-8F85-A5DBFB409338}" type="datetimeFigureOut">
              <a:rPr lang="en-GB" smtClean="0"/>
              <a:pPr/>
              <a:t>13/08/2012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48935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3E1DC-1587-4F4D-8F85-A5DBFB409338}" type="datetimeFigureOut">
              <a:rPr lang="en-GB" smtClean="0"/>
              <a:pPr/>
              <a:t>13/08/2012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A03D-9A35-4C59-8E18-A0FC45EF97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1820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OG1EYbp90k&amp;feature=fvs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media" Target="../media/media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media1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913"/>
            <a:ext cx="7772400" cy="1470025"/>
          </a:xfrm>
        </p:spPr>
        <p:txBody>
          <a:bodyPr/>
          <a:lstStyle/>
          <a:p>
            <a:r>
              <a:rPr lang="en-GB" b="1" u="sng" dirty="0" smtClean="0">
                <a:solidFill>
                  <a:srgbClr val="C00000"/>
                </a:solidFill>
                <a:latin typeface="Chiller" pitchFamily="82" charset="0"/>
                <a:hlinkClick r:id="rId2"/>
              </a:rPr>
              <a:t>The Tell-Tale Heart</a:t>
            </a:r>
            <a:endParaRPr lang="en-GB" u="sng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388368"/>
            <a:ext cx="9144000" cy="1752600"/>
          </a:xfrm>
        </p:spPr>
        <p:txBody>
          <a:bodyPr/>
          <a:lstStyle/>
          <a:p>
            <a:pPr algn="l"/>
            <a:r>
              <a:rPr lang="en-GB" u="sng" dirty="0" smtClean="0">
                <a:solidFill>
                  <a:srgbClr val="C00000"/>
                </a:solidFill>
              </a:rPr>
              <a:t>Starter:</a:t>
            </a:r>
          </a:p>
          <a:p>
            <a:pPr algn="l"/>
            <a:r>
              <a:rPr lang="en-GB" dirty="0" smtClean="0">
                <a:solidFill>
                  <a:srgbClr val="C00000"/>
                </a:solidFill>
              </a:rPr>
              <a:t>Write down 10 key events in from the story, in the right order if you can!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140968"/>
            <a:ext cx="63367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 smtClean="0"/>
              <a:t>Narrator asks why you say that he is mad? He is sane!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 Narrator cracks, rips up the floor boards and exposes the chopped up body of the old man to the 3 policemen.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16216" y="11663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Chiller" pitchFamily="82" charset="0"/>
              </a:rPr>
              <a:t>28 April 2011</a:t>
            </a:r>
            <a:endParaRPr lang="en-GB" sz="2000" b="1" u="sng" dirty="0"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74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The </a:t>
            </a:r>
            <a:r>
              <a:rPr lang="en-GB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Tell-Tale Heart in Ten Ticks – use your starter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466552" y="692696"/>
            <a:ext cx="8136904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GB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Narrator asks why you say that he is mad? He is sane!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endParaRPr lang="en-GB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n-GB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Narrator cracks, rips up the floor boards and exposes the chopped up body of the old man to the 3 policemen.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63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0527" y="533401"/>
            <a:ext cx="9103536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224" y="2852936"/>
            <a:ext cx="1030166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Mid</a:t>
            </a:r>
          </a:p>
          <a:p>
            <a:pPr algn="ctr"/>
            <a:r>
              <a:rPr lang="en-GB" sz="1600" dirty="0" smtClean="0">
                <a:latin typeface="Comic Sans MS" pitchFamily="66" charset="0"/>
              </a:rPr>
              <a:t>Tension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-36512" y="494343"/>
            <a:ext cx="9156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High</a:t>
            </a:r>
          </a:p>
          <a:p>
            <a:pPr algn="ctr"/>
            <a:r>
              <a:rPr lang="en-GB" sz="1600" dirty="0" smtClean="0">
                <a:latin typeface="Comic Sans MS" pitchFamily="66" charset="0"/>
              </a:rPr>
              <a:t>Tension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-36512" y="5364505"/>
            <a:ext cx="104188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Low </a:t>
            </a:r>
            <a:r>
              <a:rPr lang="en-GB" sz="1600" dirty="0" smtClean="0">
                <a:latin typeface="Comic Sans MS" pitchFamily="66" charset="0"/>
              </a:rPr>
              <a:t>Tension</a:t>
            </a:r>
            <a:endParaRPr lang="en-GB" sz="12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-828600" y="0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The </a:t>
            </a: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Tell-Tale Heart Tension Chart</a:t>
            </a:r>
            <a:endParaRPr lang="en-GB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691680" y="768350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11760" y="764704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31840" y="764704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51920" y="764704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572000" y="764704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5364088" y="768350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084168" y="764704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804248" y="786730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524328" y="786730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8244408" y="786730"/>
            <a:ext cx="0" cy="482089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951132" y="3140968"/>
            <a:ext cx="7293276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51132" y="764704"/>
            <a:ext cx="7293276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51132" y="4365104"/>
            <a:ext cx="7293276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925362" y="1916832"/>
            <a:ext cx="7293276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9592" y="5877272"/>
            <a:ext cx="7319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does Edgar Allen Poe change the tension in the story?</a:t>
            </a:r>
          </a:p>
          <a:p>
            <a:pPr algn="ctr"/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the change in speed in the story, the pace effect you?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315000" y="0"/>
            <a:ext cx="28290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067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0" y="188913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Using these techniques in your own writing</a:t>
            </a:r>
          </a:p>
          <a:p>
            <a:pPr algn="ctr">
              <a:spcBef>
                <a:spcPct val="50000"/>
              </a:spcBef>
            </a:pPr>
            <a:r>
              <a:rPr lang="en-GB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– more on this next lesson!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646256" y="1447285"/>
            <a:ext cx="712879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Watch this clip.</a:t>
            </a:r>
          </a:p>
          <a:p>
            <a:endParaRPr lang="en-GB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Imagine you are the character – how would you feel? Write down what his happening, building the tension as he finds the heart, using: 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Rhetorical question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Short simple sentences</a:t>
            </a:r>
          </a:p>
          <a:p>
            <a:pPr>
              <a:buFont typeface="Arial" pitchFamily="34" charset="0"/>
              <a:buChar char="•"/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Repetition</a:t>
            </a:r>
          </a:p>
          <a:p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0" y="0"/>
            <a:ext cx="91557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27584" y="692696"/>
            <a:ext cx="712879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Plenary</a:t>
            </a:r>
            <a:endParaRPr lang="en-GB" sz="3600" b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endParaRPr lang="en-GB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r>
              <a:rPr lang="en-GB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Can you break the code?</a:t>
            </a:r>
          </a:p>
          <a:p>
            <a:endParaRPr lang="en-GB" sz="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  <a:p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Rgnqs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rdmdobdr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athkc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sdmrhnm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GB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 c d e f g h i j k l m n o p q r s t u v w x y z</a:t>
            </a:r>
          </a:p>
          <a:p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a b c d e f g h i j k l m n o p q r s t u  v w z y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8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latin typeface="Chiller" pitchFamily="82" charset="0"/>
              </a:rPr>
              <a:t>Lesson Objectives</a:t>
            </a:r>
            <a:endParaRPr lang="en-GB" sz="6000" b="1" dirty="0"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/>
              <a:t>I </a:t>
            </a:r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identify features of language that build tension</a:t>
            </a:r>
          </a:p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I 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explain these features of language</a:t>
            </a:r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apply these techniques to your own writing to build up tension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211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Tension in a Tell-Tale Heart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9512" y="1388368"/>
            <a:ext cx="91440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noProof="0" dirty="0" smtClean="0">
                <a:solidFill>
                  <a:srgbClr val="C00000"/>
                </a:solidFill>
              </a:rPr>
              <a:t>A tell-tale heart is full of </a:t>
            </a:r>
            <a:r>
              <a:rPr lang="en-GB" sz="3200" u="sng" noProof="0" dirty="0" smtClean="0">
                <a:solidFill>
                  <a:srgbClr val="C00000"/>
                </a:solidFill>
              </a:rPr>
              <a:t>tension</a:t>
            </a:r>
            <a:r>
              <a:rPr lang="en-GB" sz="3200" noProof="0" dirty="0" smtClean="0">
                <a:solidFill>
                  <a:srgbClr val="C00000"/>
                </a:solidFill>
              </a:rPr>
              <a:t> – mental or emotional strain.</a:t>
            </a:r>
            <a:endParaRPr kumimoji="0" lang="en-GB" sz="3200" b="0" i="0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does Edgar Allan Poe create tension?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67544" y="3356992"/>
            <a:ext cx="8676456" cy="17526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3200" dirty="0" smtClean="0"/>
              <a:t>Short simple sentences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32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Rhetorical</a:t>
            </a:r>
            <a:r>
              <a:rPr kumimoji="0" lang="en-GB" sz="3200" b="0" i="0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questions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3200" baseline="0" dirty="0" smtClean="0"/>
              <a:t>Repetition</a:t>
            </a:r>
            <a:endParaRPr kumimoji="0" lang="en-GB" sz="32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80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short, simple sentence?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45875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bed creaked. I stood still. I could hear my own breath.</a:t>
            </a:r>
          </a:p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Machine-gun phrasing!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2607295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rhetorical question?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039343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could I do?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3933056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repetition?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365104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screamed and screamed and screamed!</a:t>
            </a:r>
            <a:endParaRPr lang="en-GB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Machine_Gun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596336" y="2132856"/>
            <a:ext cx="304800" cy="3048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936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3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792" y="1556792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 TRUE! -- nervous -- very, very dreadfully nervous I had been and am; but why </a:t>
            </a:r>
            <a:r>
              <a:rPr lang="en-GB" sz="2400" i="1" dirty="0" smtClean="0"/>
              <a:t>will</a:t>
            </a:r>
            <a:r>
              <a:rPr lang="en-GB" sz="2400" dirty="0" smtClean="0"/>
              <a:t> you say that I am mad? The disease had sharpened my senses -- not destroyed -- not dulled them. Above all was the sense of hearing acute. I heard all things in the heaven and in the earth. I heard many things in hell. How, then, am I mad? Hearken! and observe how healthily -- how calmly I can tell you the whole story.</a:t>
            </a:r>
            <a:endParaRPr lang="en-GB" sz="2400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0" y="476672"/>
            <a:ext cx="3923928" cy="69269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Short simple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sentences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628800"/>
            <a:ext cx="1979712" cy="648072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Repetition</a:t>
            </a:r>
            <a:endParaRPr kumimoji="0" lang="en-GB" sz="2400" b="1" i="0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1196752"/>
            <a:ext cx="3203848" cy="648072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GB" sz="2400" b="1" i="0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1" i="0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Rhetorical</a:t>
            </a:r>
            <a:r>
              <a:rPr kumimoji="0" lang="en-GB" sz="2400" b="1" i="0" strike="noStrike" kern="120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questions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0"/>
            <a:ext cx="8676456" cy="69269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b="1" dirty="0" smtClean="0"/>
              <a:t>Can you spot the: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5949280"/>
            <a:ext cx="2376264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6244E-6 C 0.14393 -0.0259 0.28837 -0.05134 0.39046 -0.02451 C 0.49254 0.00278 0.54705 0.11864 0.61094 0.16328 C 0.67483 0.20814 0.76372 0.20907 0.77257 0.24422 C 0.78143 0.27914 0.69063 0.34505 0.66476 0.3735 C 0.63889 0.40241 0.62205 0.4038 0.61771 0.41698 C 0.61303 0.42993 0.60174 0.4334 0.63768 0.45236 C 0.67379 0.47133 0.82344 0.50555 0.83316 0.53145 C 0.84306 0.55736 0.7191 0.59552 0.69619 0.60847 " pathEditMode="relative" rAng="0" ptsTypes="aaaaaaa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00" y="2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26457E-6 C 0.15608 -0.02614 0.31268 -0.05181 0.42327 -0.02475 C 0.53386 0.00277 0.59289 0.11933 0.66216 0.16443 C 0.73143 0.20952 0.82778 0.21045 0.83733 0.2456 C 0.84688 0.28099 0.74844 0.34713 0.72049 0.37604 C 0.69254 0.40494 0.67431 0.40633 0.66945 0.41951 C 0.66441 0.4327 0.65209 0.43617 0.69115 0.45536 C 0.73039 0.47433 0.89254 0.50878 0.90296 0.53492 C 0.91372 0.56082 0.77935 0.59944 0.75452 0.61239 " pathEditMode="relative" rAng="0" ptsTypes="aaaaaaaaA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00" y="2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03 0.00532 C 0.22448 0.05666 0.28993 0.108 0.30625 0.15217 C 0.32274 0.19634 0.28073 0.22294 0.25764 0.26989 C 0.23455 0.31683 0.20469 0.43894 0.16788 0.43409 C 0.13108 0.42923 0.05868 0.27312 0.03698 0.24098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2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153 0.03423 C 0.24531 0.07909 0.36927 0.12419 0.46198 0.12095 C 0.55469 0.11771 0.6342 0.03145 0.67795 0.0148 C 0.7217 -0.00185 0.72291 0.00925 0.7243 0.02058 " pathEditMode="relative" rAng="0" ptsTypes="aaaA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00" y="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792" y="1556792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 TRUE! -- </a:t>
            </a:r>
            <a:r>
              <a:rPr lang="en-GB" sz="2400" dirty="0" smtClean="0">
                <a:solidFill>
                  <a:srgbClr val="00B050"/>
                </a:solidFill>
              </a:rPr>
              <a:t>nervous</a:t>
            </a:r>
            <a:r>
              <a:rPr lang="en-GB" sz="2400" dirty="0" smtClean="0"/>
              <a:t> -- very, very dreadfully </a:t>
            </a:r>
            <a:r>
              <a:rPr lang="en-GB" sz="2400" dirty="0" smtClean="0">
                <a:solidFill>
                  <a:srgbClr val="00B050"/>
                </a:solidFill>
              </a:rPr>
              <a:t>nervous</a:t>
            </a:r>
            <a:r>
              <a:rPr lang="en-GB" sz="2400" dirty="0" smtClean="0"/>
              <a:t> I had been and am; but </a:t>
            </a:r>
            <a:r>
              <a:rPr lang="en-GB" sz="2400" dirty="0" smtClean="0">
                <a:solidFill>
                  <a:srgbClr val="0070C0"/>
                </a:solidFill>
              </a:rPr>
              <a:t>why </a:t>
            </a:r>
            <a:r>
              <a:rPr lang="en-GB" sz="2400" i="1" dirty="0" smtClean="0">
                <a:solidFill>
                  <a:srgbClr val="0070C0"/>
                </a:solidFill>
              </a:rPr>
              <a:t>will</a:t>
            </a:r>
            <a:r>
              <a:rPr lang="en-GB" sz="2400" dirty="0" smtClean="0">
                <a:solidFill>
                  <a:srgbClr val="0070C0"/>
                </a:solidFill>
              </a:rPr>
              <a:t> you say that I am mad? </a:t>
            </a:r>
            <a:r>
              <a:rPr lang="en-GB" sz="2400" dirty="0" smtClean="0"/>
              <a:t>The disease had sharpened my senses -- not destroyed -- not dulled them. Above all was the sense of hearing acute. I heard all things in the heaven and in the earth. </a:t>
            </a:r>
            <a:r>
              <a:rPr lang="en-GB" sz="2400" dirty="0" smtClean="0">
                <a:solidFill>
                  <a:srgbClr val="FF0000"/>
                </a:solidFill>
              </a:rPr>
              <a:t>I heard many things in hell</a:t>
            </a:r>
            <a:r>
              <a:rPr lang="en-GB" sz="2400" dirty="0" smtClean="0"/>
              <a:t>. How, then, am I mad? </a:t>
            </a:r>
            <a:r>
              <a:rPr lang="en-GB" sz="2400" dirty="0" smtClean="0">
                <a:solidFill>
                  <a:srgbClr val="FF0000"/>
                </a:solidFill>
              </a:rPr>
              <a:t>Hearken</a:t>
            </a:r>
            <a:r>
              <a:rPr lang="en-GB" sz="2400" dirty="0" smtClean="0"/>
              <a:t>! and observe how healthily -- how calmly I can tell you the whole story.</a:t>
            </a:r>
            <a:endParaRPr lang="en-GB" sz="2400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804248" y="4293096"/>
            <a:ext cx="3923928" cy="69269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Short simple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sentences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660232" y="1556792"/>
            <a:ext cx="1979712" cy="648072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000" b="1" baseline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en-GB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baseline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Repetition</a:t>
            </a:r>
            <a:endParaRPr kumimoji="0" lang="en-GB" sz="2000" b="1" i="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852936"/>
            <a:ext cx="3203848" cy="576064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GB" sz="2000" b="1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000" b="1" i="0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Rhetorical</a:t>
            </a:r>
            <a:r>
              <a:rPr kumimoji="0" lang="en-GB" sz="2000" b="1" i="0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questions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0"/>
            <a:ext cx="8676456" cy="69269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800" b="1" dirty="0" smtClean="0">
                <a:latin typeface="Chiller" pitchFamily="82" charset="0"/>
              </a:rPr>
              <a:t>Can you spot the: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2" y="5949280"/>
            <a:ext cx="2376264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79512" y="260648"/>
            <a:ext cx="8676456" cy="692696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4800" b="1" dirty="0" smtClean="0">
                <a:latin typeface="Chiller" pitchFamily="82" charset="0"/>
              </a:rPr>
              <a:t>Now it’s your turn!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11960" y="188640"/>
            <a:ext cx="468692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Underline the short sentences in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red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Underline the rhetorical questions in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blue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Underline the repetition in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green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3528" y="1086159"/>
            <a:ext cx="8496944" cy="5223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 doubt I now grew very pale; --but I talked more fluently, and with a heightened voice. Yet the sound increased --and what could I do? It was a low, dull, quick sound --much such a sound as a watch makes when enveloped in cotton. I gasped for breath -- and yet the officers heard it not. I talked more quickly --more vehemently; but the noise steadily increased. I arose and argued about trifles, in a high key and with violent gesticulations; but the noise steadily increased. Why would they not be gone? I paced the floor to and fro with heavy strides, as if excited to fury by the observations of the men -- but the noise steadily increased. Oh God! what could I do? I foamed --I raved --I swore! I swung the chair upon which I had been sitting, and grated it upon the boards, but the noise arose over all and continually increased. It grew louder --louder --louder! And still the men chatted pleasantly, and smiled. Was it possible they heard not? Almighty God! --no, no! They heard! --they suspected! --they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knew!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--they were making a mockery of my horror! --this I thought, and this I think. But anything was better than this agony! Anything was more tolerable than this derision! I could bear those hypocritical smiles no longer! I felt that I must scream or die! --and now --again! --hark! louder! louder! louder! 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louder!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--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32240" y="5949280"/>
            <a:ext cx="2376264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How is tension created?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576052" y="1196752"/>
            <a:ext cx="7991896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buBlip>
                <a:blip r:embed="rId2"/>
              </a:buBlip>
            </a:pPr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 </a:t>
            </a:r>
            <a:r>
              <a:rPr lang="en-GB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The noise got louder. The men chatted. They knew what I had done. I couldn’t bear it any longer. I screamed, “Lift up the floor boards and you will find his heart”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0" y="508518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or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1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908720"/>
            <a:ext cx="871296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  <a:ea typeface="Calibri" pitchFamily="34" charset="0"/>
                <a:cs typeface="Times New Roman" pitchFamily="18" charset="0"/>
              </a:rPr>
              <a:t>Oh God! what could I do? I foamed --I raved --I swore! I swung the chair upon which I had been sitting, and grated it upon the boards, but the noise arose over all and continually increased. It grew louder --louder --louder! And still the men chatted pleasantly, and smiled. Was it possible they heard not? Almighty God! --no, no! They heard! --they suspected! --they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  <a:ea typeface="Calibri" pitchFamily="34" charset="0"/>
                <a:cs typeface="Times New Roman" pitchFamily="18" charset="0"/>
              </a:rPr>
              <a:t>knew!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  <a:ea typeface="Calibri" pitchFamily="34" charset="0"/>
                <a:cs typeface="Times New Roman" pitchFamily="18" charset="0"/>
              </a:rPr>
              <a:t> --they were making a mockery of my horror! --this I thought, and this I think. But anything was better than this agony! Anything was more tolerable than this derision! I could bear those hypocritical smiles no longer! I felt that I must scream or die! --and now --again! --hark! louder! louder! louder! 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  <a:ea typeface="Calibri" pitchFamily="34" charset="0"/>
                <a:cs typeface="Times New Roman" pitchFamily="18" charset="0"/>
              </a:rPr>
              <a:t>louder!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  <a:ea typeface="Calibri" pitchFamily="34" charset="0"/>
                <a:cs typeface="Times New Roman" pitchFamily="18" charset="0"/>
              </a:rPr>
              <a:t> --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  <a:cs typeface="Arial" pitchFamily="34" charset="0"/>
            </a:endParaRP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0" y="-2738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How is tension created?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0" y="494116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Which is more interesting?</a:t>
            </a:r>
            <a:endParaRPr lang="en-GB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5949280"/>
            <a:ext cx="8229600" cy="82495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must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 features of language that build tension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should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these features of language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</a:t>
            </a:r>
            <a:r>
              <a:rPr kumimoji="0" lang="en-GB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could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 these techniques to your own writing to build up tension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1292</Words>
  <Application>Microsoft Office PowerPoint</Application>
  <PresentationFormat>On-screen Show (4:3)</PresentationFormat>
  <Paragraphs>126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Tell-Tale Heart</vt:lpstr>
      <vt:lpstr>Lesson Objectives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Park Hall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Tell-Tale Heart</dc:title>
  <dc:creator>Heather Doherty</dc:creator>
  <cp:lastModifiedBy>Lisa Landis</cp:lastModifiedBy>
  <cp:revision>19</cp:revision>
  <cp:lastPrinted>2011-04-28T10:06:32Z</cp:lastPrinted>
  <dcterms:created xsi:type="dcterms:W3CDTF">2011-04-26T14:36:39Z</dcterms:created>
  <dcterms:modified xsi:type="dcterms:W3CDTF">2012-08-13T21:44:23Z</dcterms:modified>
</cp:coreProperties>
</file>