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BFE7A-2D95-44D9-9359-F9DAF6D4F476}" type="datetimeFigureOut">
              <a:rPr lang="en-US" smtClean="0"/>
              <a:pPr/>
              <a:t>8/14/2012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ADDA-D217-4965-9E8D-E75E67D213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vodpod.com/watch/1304748-the-raven-on-the-simpson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vodpod.com/watch/1304748-the-raven-on-the-simpson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odpod.com/watch/1304748-the-raven-on-the-simpson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vodpod.com/watch/1304748-the-raven-on-the-simpsons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n-GB" u="sng" dirty="0" smtClean="0"/>
              <a:t>The Raven</a:t>
            </a:r>
            <a:br>
              <a:rPr lang="en-GB" u="sng" dirty="0" smtClean="0"/>
            </a:br>
            <a:r>
              <a:rPr lang="en-GB" u="sng" dirty="0" smtClean="0"/>
              <a:t>Edgar Allan Poe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286808" cy="1285884"/>
          </a:xfrm>
          <a:solidFill>
            <a:schemeClr val="tx1"/>
          </a:solidFill>
        </p:spPr>
        <p:txBody>
          <a:bodyPr/>
          <a:lstStyle/>
          <a:p>
            <a:r>
              <a:rPr lang="en-GB" dirty="0" smtClean="0"/>
              <a:t>L.O. To be able to explain the effect of a ‘The Raven’ on the reader.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00034" y="4000504"/>
            <a:ext cx="8072494" cy="20002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Starter:</a:t>
            </a:r>
          </a:p>
          <a:p>
            <a:pPr algn="ctr"/>
            <a:endParaRPr lang="en-GB" sz="800" b="1" dirty="0" smtClean="0">
              <a:solidFill>
                <a:srgbClr val="FF0000"/>
              </a:solidFill>
            </a:endParaRP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Look carefully at the image you have been given.</a:t>
            </a:r>
          </a:p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Around the outside of the page write words that you feel describe the mood (tone) which the image creates.</a:t>
            </a:r>
            <a:endParaRPr lang="en-GB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286808" cy="92869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2400" dirty="0" smtClean="0"/>
              <a:t>L.O. To be able </a:t>
            </a:r>
            <a:r>
              <a:rPr lang="en-GB" sz="2400" b="1" dirty="0" smtClean="0">
                <a:solidFill>
                  <a:schemeClr val="bg1"/>
                </a:solidFill>
              </a:rPr>
              <a:t>to explain </a:t>
            </a:r>
            <a:r>
              <a:rPr lang="en-GB" sz="2400" dirty="0" smtClean="0"/>
              <a:t>the effect of a ‘The Raven’ on the reader.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428596" y="1500174"/>
            <a:ext cx="8143932" cy="5000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The tone of Edgar Allan Poe’s poem, The Raven, is 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..................... When it says ....................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...........................................................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This makes the reader feel.............................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....................................................................................................................................................................................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TONE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0562" y="1600201"/>
            <a:ext cx="4186238" cy="2828932"/>
          </a:xfrm>
        </p:spPr>
        <p:txBody>
          <a:bodyPr/>
          <a:lstStyle/>
          <a:p>
            <a:r>
              <a:rPr lang="en-GB" dirty="0" smtClean="0"/>
              <a:t>The tone of a piece of writing means the mood it create.</a:t>
            </a:r>
          </a:p>
          <a:p>
            <a:endParaRPr lang="en-GB" dirty="0"/>
          </a:p>
          <a:p>
            <a:r>
              <a:rPr lang="en-GB" dirty="0" smtClean="0"/>
              <a:t>The tone can be...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643042" y="5429264"/>
            <a:ext cx="30630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PEACEFUL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5720" y="4286256"/>
            <a:ext cx="2238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ANGRY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580401" y="4500570"/>
            <a:ext cx="20407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Angry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r>
              <a:rPr lang="en-GB" u="sng" dirty="0" smtClean="0">
                <a:hlinkClick r:id="rId2"/>
              </a:rPr>
              <a:t>The Raven</a:t>
            </a:r>
            <a:br>
              <a:rPr lang="en-GB" u="sng" dirty="0" smtClean="0">
                <a:hlinkClick r:id="rId2"/>
              </a:rPr>
            </a:br>
            <a:r>
              <a:rPr lang="en-GB" u="sng" dirty="0" smtClean="0">
                <a:hlinkClick r:id="rId2"/>
              </a:rPr>
              <a:t>Edgar Allan Poe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2214554"/>
            <a:ext cx="8286808" cy="2428892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GB" dirty="0" smtClean="0"/>
              <a:t>L.O. To be able to explain the </a:t>
            </a:r>
            <a:r>
              <a:rPr lang="en-GB" sz="4800" b="1" dirty="0" smtClean="0"/>
              <a:t>effect</a:t>
            </a:r>
            <a:r>
              <a:rPr lang="en-GB" dirty="0" smtClean="0"/>
              <a:t> of a ‘The Raven’ on the reader in particular stanzas.</a:t>
            </a:r>
          </a:p>
          <a:p>
            <a:endParaRPr lang="en-GB" dirty="0"/>
          </a:p>
          <a:p>
            <a:r>
              <a:rPr lang="en-GB" b="1" dirty="0" smtClean="0"/>
              <a:t>AF6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en-GB" sz="2400" u="sng" dirty="0" smtClean="0">
                <a:hlinkClick r:id="rId2"/>
              </a:rPr>
              <a:t>The Raven</a:t>
            </a:r>
            <a:br>
              <a:rPr lang="en-GB" sz="2400" u="sng" dirty="0" smtClean="0">
                <a:hlinkClick r:id="rId2"/>
              </a:rPr>
            </a:br>
            <a:r>
              <a:rPr lang="en-GB" sz="2400" u="sng" dirty="0" smtClean="0">
                <a:hlinkClick r:id="rId2"/>
              </a:rPr>
              <a:t>Edgar Allan Poe</a:t>
            </a:r>
            <a:endParaRPr lang="en-GB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571612"/>
            <a:ext cx="8286808" cy="4357718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You have been given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 smtClean="0"/>
              <a:t>A copy of the poem, ‘The Raven’ by Edgar Allan Poe.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2800" dirty="0" smtClean="0"/>
              <a:t>A set of </a:t>
            </a:r>
            <a:r>
              <a:rPr lang="en-GB" sz="4000" b="1" dirty="0" smtClean="0">
                <a:solidFill>
                  <a:schemeClr val="bg1"/>
                </a:solidFill>
              </a:rPr>
              <a:t>tone cards</a:t>
            </a:r>
            <a:r>
              <a:rPr lang="en-GB" b="1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endParaRPr lang="en-GB" sz="900" b="1" dirty="0"/>
          </a:p>
          <a:p>
            <a:pPr marL="514350" indent="-514350" algn="l">
              <a:buFont typeface="Arial" pitchFamily="34" charset="0"/>
              <a:buChar char="•"/>
            </a:pPr>
            <a:r>
              <a:rPr lang="en-GB" sz="2600" b="1" dirty="0" smtClean="0"/>
              <a:t>We are going to listen to the poem being read.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sz="2600" b="1" dirty="0" smtClean="0"/>
              <a:t>While we listen to it you must think about the tone (mood) which is created by the words.</a:t>
            </a:r>
          </a:p>
          <a:p>
            <a:pPr marL="514350" indent="-514350" algn="l">
              <a:buFont typeface="Arial" pitchFamily="34" charset="0"/>
              <a:buChar char="•"/>
            </a:pPr>
            <a:r>
              <a:rPr lang="en-GB" sz="2600" b="1" dirty="0" smtClean="0"/>
              <a:t>While you listen you must choose 3 tone cards, which you feel describe the tone of the poem at specific points. Stick these tone cards on the space provided.</a:t>
            </a:r>
          </a:p>
          <a:p>
            <a:pPr marL="514350" indent="-514350" algn="l">
              <a:buFont typeface="Arial" pitchFamily="34" charset="0"/>
              <a:buChar char="•"/>
            </a:pPr>
            <a:endParaRPr lang="en-GB" sz="2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en-GB" sz="2400" u="sng" dirty="0" smtClean="0">
                <a:hlinkClick r:id="rId2"/>
              </a:rPr>
              <a:t>The Raven</a:t>
            </a:r>
            <a:br>
              <a:rPr lang="en-GB" sz="2400" u="sng" dirty="0" smtClean="0">
                <a:hlinkClick r:id="rId2"/>
              </a:rPr>
            </a:br>
            <a:r>
              <a:rPr lang="en-GB" sz="2400" u="sng" dirty="0" smtClean="0">
                <a:hlinkClick r:id="rId2"/>
              </a:rPr>
              <a:t>Edgar Allan Poe</a:t>
            </a:r>
            <a:endParaRPr lang="en-GB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1928802"/>
            <a:ext cx="3143272" cy="57150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2800" dirty="0" smtClean="0"/>
              <a:t>FOR EXAMPLE:</a:t>
            </a:r>
          </a:p>
          <a:p>
            <a:endParaRPr lang="en-GB" sz="2800" b="1" dirty="0"/>
          </a:p>
          <a:p>
            <a:endParaRPr lang="en-GB" sz="2600" b="1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GB" sz="2600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3429000"/>
            <a:ext cx="6858048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  <a:latin typeface="+mj-lt"/>
              </a:rPr>
              <a:t>While I nodded, nearly napping, suddenly there came a tapping,</a:t>
            </a:r>
            <a:r>
              <a:rPr lang="en-GB" sz="2000" b="1" dirty="0">
                <a:solidFill>
                  <a:schemeClr val="tx1"/>
                </a:solidFill>
                <a:latin typeface="+mj-lt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+mj-lt"/>
              </a:rPr>
            </a:br>
            <a:endParaRPr lang="en-GB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3857628"/>
            <a:ext cx="12858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Fearful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r>
              <a:rPr lang="en-GB" sz="2400" u="sng" dirty="0" smtClean="0">
                <a:hlinkClick r:id="rId2"/>
              </a:rPr>
              <a:t>The Raven</a:t>
            </a:r>
            <a:br>
              <a:rPr lang="en-GB" sz="2400" u="sng" dirty="0" smtClean="0">
                <a:hlinkClick r:id="rId2"/>
              </a:rPr>
            </a:br>
            <a:r>
              <a:rPr lang="en-GB" sz="2400" u="sng" dirty="0" smtClean="0">
                <a:hlinkClick r:id="rId2"/>
              </a:rPr>
              <a:t>Edgar Allan Poe</a:t>
            </a:r>
            <a:endParaRPr lang="en-GB" sz="2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00364" y="1928802"/>
            <a:ext cx="3143272" cy="57150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2800" dirty="0" smtClean="0"/>
              <a:t>FOR EXAMPLE:</a:t>
            </a:r>
          </a:p>
          <a:p>
            <a:endParaRPr lang="en-GB" sz="2800" b="1" dirty="0"/>
          </a:p>
          <a:p>
            <a:endParaRPr lang="en-GB" sz="2600" b="1" dirty="0" smtClean="0"/>
          </a:p>
          <a:p>
            <a:pPr marL="514350" indent="-514350" algn="l">
              <a:buFont typeface="Arial" pitchFamily="34" charset="0"/>
              <a:buChar char="•"/>
            </a:pPr>
            <a:endParaRPr lang="en-GB" sz="2600" b="1" dirty="0"/>
          </a:p>
        </p:txBody>
      </p:sp>
      <p:sp>
        <p:nvSpPr>
          <p:cNvPr id="4" name="Rectangle 3"/>
          <p:cNvSpPr/>
          <p:nvPr/>
        </p:nvSpPr>
        <p:spPr>
          <a:xfrm>
            <a:off x="285720" y="3071810"/>
            <a:ext cx="6858048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  <a:latin typeface="+mj-lt"/>
              </a:rPr>
              <a:t>While I nodded, nearly napping, suddenly there came a tapping,</a:t>
            </a:r>
            <a:r>
              <a:rPr lang="en-GB" sz="2000" b="1" dirty="0">
                <a:solidFill>
                  <a:schemeClr val="tx1"/>
                </a:solidFill>
                <a:latin typeface="+mj-lt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+mj-lt"/>
              </a:rPr>
            </a:br>
            <a:endParaRPr lang="en-GB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0958" y="3500438"/>
            <a:ext cx="128588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Fearful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Oval 5"/>
          <p:cNvSpPr/>
          <p:nvPr/>
        </p:nvSpPr>
        <p:spPr>
          <a:xfrm>
            <a:off x="642910" y="4643446"/>
            <a:ext cx="7643866" cy="17145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/>
              <a:t>IT IS IMPORTANT THAT YOU DO NOT DISCUSS YOUR CHOICES WITH YOUR PARTNER- KEEP IT SECRET!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GB" dirty="0" smtClean="0"/>
              <a:t>When I say go: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Swap sheets with someone on your table.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You must try to guess the exact line your partner was thinking of when they chose their tone cards. </a:t>
            </a:r>
            <a:endParaRPr lang="en-GB" dirty="0"/>
          </a:p>
        </p:txBody>
      </p:sp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How does this task link with our objective?</a:t>
            </a:r>
            <a:br>
              <a:rPr lang="en-GB" sz="2800" b="1" dirty="0" smtClean="0">
                <a:solidFill>
                  <a:schemeClr val="bg1"/>
                </a:solidFill>
              </a:rPr>
            </a:br>
            <a:r>
              <a:rPr lang="en-GB" sz="2400" dirty="0" smtClean="0">
                <a:solidFill>
                  <a:schemeClr val="bg1"/>
                </a:solidFill>
              </a:rPr>
              <a:t/>
            </a:r>
            <a:br>
              <a:rPr lang="en-GB" sz="2400" dirty="0" smtClean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-</a:t>
            </a:r>
            <a:r>
              <a:rPr lang="en-GB" sz="2400" dirty="0" smtClean="0">
                <a:solidFill>
                  <a:schemeClr val="bg1"/>
                </a:solidFill>
              </a:rPr>
              <a:t>To be able to explain the effect of a ‘The Raven’ on the reader.</a:t>
            </a:r>
            <a:endParaRPr lang="en-GB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>
            <a:normAutofit/>
          </a:bodyPr>
          <a:lstStyle/>
          <a:p>
            <a:endParaRPr lang="en-GB" sz="2400" u="sng" dirty="0"/>
          </a:p>
        </p:txBody>
      </p:sp>
      <p:sp>
        <p:nvSpPr>
          <p:cNvPr id="4" name="Rectangle 3"/>
          <p:cNvSpPr/>
          <p:nvPr/>
        </p:nvSpPr>
        <p:spPr>
          <a:xfrm>
            <a:off x="285720" y="3143248"/>
            <a:ext cx="8286808" cy="121444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dirty="0">
                <a:solidFill>
                  <a:schemeClr val="tx1"/>
                </a:solidFill>
                <a:latin typeface="+mj-lt"/>
              </a:rPr>
              <a:t>While I nodded, nearly napping, suddenly there came a tapping,</a:t>
            </a:r>
            <a:r>
              <a:rPr lang="en-GB" sz="2000" b="1" dirty="0">
                <a:solidFill>
                  <a:schemeClr val="tx1"/>
                </a:solidFill>
                <a:latin typeface="+mj-lt"/>
              </a:rPr>
              <a:t/>
            </a:r>
            <a:br>
              <a:rPr lang="en-GB" sz="2000" b="1" dirty="0">
                <a:solidFill>
                  <a:schemeClr val="tx1"/>
                </a:solidFill>
                <a:latin typeface="+mj-lt"/>
              </a:rPr>
            </a:br>
            <a:endParaRPr lang="en-GB" sz="20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5072074"/>
            <a:ext cx="678661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Tone cards:</a:t>
            </a:r>
          </a:p>
          <a:p>
            <a:pPr marL="457200" indent="-457200">
              <a:buAutoNum type="arabicParenR"/>
            </a:pPr>
            <a:r>
              <a:rPr lang="en-GB" sz="2000" b="1" dirty="0" smtClean="0"/>
              <a:t>Fearful</a:t>
            </a:r>
          </a:p>
          <a:p>
            <a:pPr marL="342900" indent="-342900">
              <a:buAutoNum type="arabicParenR"/>
            </a:pPr>
            <a:r>
              <a:rPr lang="en-GB" sz="2000" b="1" dirty="0" smtClean="0"/>
              <a:t>Angry</a:t>
            </a:r>
          </a:p>
          <a:p>
            <a:pPr marL="342900" indent="-342900">
              <a:buAutoNum type="arabicParenR"/>
            </a:pPr>
            <a:r>
              <a:rPr lang="en-GB" sz="2000" b="1" dirty="0" smtClean="0"/>
              <a:t>Desperate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Vertical Scroll 5"/>
          <p:cNvSpPr/>
          <p:nvPr/>
        </p:nvSpPr>
        <p:spPr>
          <a:xfrm>
            <a:off x="4643438" y="357166"/>
            <a:ext cx="4286280" cy="2571744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You must identify the correct line by putting the number next to the line</a:t>
            </a:r>
          </a:p>
          <a:p>
            <a:pPr algn="ctr"/>
            <a:r>
              <a:rPr lang="en-GB" sz="2000" dirty="0" smtClean="0"/>
              <a:t> (tone card 1=1, tone card 2=2, tone card 3=3)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/>
          <a:lstStyle/>
          <a:p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357166"/>
            <a:ext cx="8286808" cy="928694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2400" dirty="0" smtClean="0"/>
              <a:t>L.O. To be able </a:t>
            </a:r>
            <a:r>
              <a:rPr lang="en-GB" sz="2400" b="1" dirty="0" smtClean="0">
                <a:solidFill>
                  <a:schemeClr val="bg1"/>
                </a:solidFill>
              </a:rPr>
              <a:t>to explain </a:t>
            </a:r>
            <a:r>
              <a:rPr lang="en-GB" sz="2400" dirty="0" smtClean="0"/>
              <a:t>the effect of a ‘The Raven’ on the reader.</a:t>
            </a:r>
            <a:endParaRPr lang="en-GB" sz="2400" dirty="0"/>
          </a:p>
        </p:txBody>
      </p:sp>
      <p:sp>
        <p:nvSpPr>
          <p:cNvPr id="4" name="Rectangle 3"/>
          <p:cNvSpPr/>
          <p:nvPr/>
        </p:nvSpPr>
        <p:spPr>
          <a:xfrm>
            <a:off x="428596" y="1500174"/>
            <a:ext cx="8143932" cy="500066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The tone of Edgar Allan Poe’s poem, The Raven, is 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..................... When it says ....................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...........................................................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This makes the reader feel.............................</a:t>
            </a:r>
          </a:p>
          <a:p>
            <a:r>
              <a:rPr lang="en-GB" sz="2400" b="1" dirty="0" smtClean="0">
                <a:solidFill>
                  <a:schemeClr val="tx1"/>
                </a:solidFill>
                <a:latin typeface="Comic Sans MS" pitchFamily="66" charset="0"/>
              </a:rPr>
              <a:t>....................................................................................................................................................................................</a:t>
            </a:r>
            <a:endParaRPr lang="en-GB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425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 Raven Edgar Allan Poe</vt:lpstr>
      <vt:lpstr>TONE</vt:lpstr>
      <vt:lpstr>The Raven Edgar Allan Poe</vt:lpstr>
      <vt:lpstr>The Raven Edgar Allan Poe</vt:lpstr>
      <vt:lpstr>The Raven Edgar Allan Poe</vt:lpstr>
      <vt:lpstr>The Raven Edgar Allan Poe</vt:lpstr>
      <vt:lpstr>How does this task link with our objective?  -To be able to explain the effect of a ‘The Raven’ on the reader.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Raven Edgar Allan Poe</dc:title>
  <dc:creator>Guest</dc:creator>
  <cp:lastModifiedBy>Lisa Landis</cp:lastModifiedBy>
  <cp:revision>8</cp:revision>
  <dcterms:created xsi:type="dcterms:W3CDTF">2009-11-22T16:57:30Z</dcterms:created>
  <dcterms:modified xsi:type="dcterms:W3CDTF">2012-08-15T06:07:45Z</dcterms:modified>
</cp:coreProperties>
</file>