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3" r:id="rId3"/>
    <p:sldId id="314" r:id="rId4"/>
    <p:sldId id="278" r:id="rId5"/>
    <p:sldId id="315" r:id="rId6"/>
    <p:sldId id="279" r:id="rId7"/>
    <p:sldId id="31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308D7B-B30C-410C-B190-9FF3A50CE8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77BEA-A772-4B89-89CF-86B9FCD882EF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447800"/>
            <a:ext cx="5638800" cy="2590800"/>
          </a:xfrm>
          <a:noFill/>
          <a:ln w="9525">
            <a:noFill/>
          </a:ln>
        </p:spPr>
        <p:txBody>
          <a:bodyPr/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1430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6670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Gill Sans MT" pitchFamily="34" charset="0"/>
              </a:defRPr>
            </a:lvl1pPr>
          </a:lstStyle>
          <a:p>
            <a:r>
              <a:rPr lang="en-US"/>
              <a:t>8769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756BD1-F7E6-4577-8FDA-14F080DF1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E46BF6-4DD8-421E-AE77-A725A2C25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1962150" cy="4983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734050" cy="4983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A9A67-F7F0-4A11-AD97-60B171FC7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F11C81-2D25-4B30-AAA7-4FFAC5132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FDE9A-5273-497A-A88A-1FB0F80D4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447800"/>
            <a:ext cx="2400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2900" y="1447800"/>
            <a:ext cx="2400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78A153-7B3F-4A63-9343-1DB3A6C63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A580E7-E77A-486D-A148-9E735DDFB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6139ED-A6BD-48F4-A401-8BD33E480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4F4A7F-8CCB-4184-8ED5-92014663D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3BCD05-3151-4CD1-BE3A-F573065BA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AC943A-611D-4FF0-BFE3-45D677DAC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447800"/>
            <a:ext cx="495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/>
              <a:t>© 2007 www.teachit.co.uk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fld id="{748136B2-F8AF-4337-AF8F-377BEDC3DE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7848600" cy="1143000"/>
          </a:xfrm>
          <a:prstGeom prst="rect">
            <a:avLst/>
          </a:prstGeom>
          <a:solidFill>
            <a:srgbClr val="FFFF00"/>
          </a:solidFill>
          <a:ln w="571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Verbs And Adverbs</a:t>
            </a:r>
            <a:endParaRPr lang="en-US" smtClean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685800" y="1447800"/>
            <a:ext cx="7848600" cy="4724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3810000" y="6248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3962400" y="62484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sz="1000">
                <a:solidFill>
                  <a:schemeClr val="bg1"/>
                </a:solidFill>
                <a:latin typeface="Gill Sans MT" pitchFamily="34" charset="0"/>
              </a:rPr>
              <a:t>8769</a:t>
            </a:r>
            <a:endParaRPr lang="en-US" sz="100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Eras Demi IT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Eras Demi IT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Eras Demi IT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Eras Demi IT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Eras Demi IT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Eras Demi IT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Eras Demi IT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Eras Demi IT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4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36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accent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2007 www.teachit.co.uk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4B61958-B017-4CFD-98F7-6C75C03A33AF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524000"/>
            <a:ext cx="5638800" cy="3505200"/>
          </a:xfrm>
        </p:spPr>
        <p:txBody>
          <a:bodyPr/>
          <a:lstStyle/>
          <a:p>
            <a:r>
              <a:rPr lang="en-GB">
                <a:latin typeface="Arial" charset="0"/>
              </a:rPr>
              <a:t>Identifying 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and using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synonyms and antonyms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2007 www.teachit.co.uk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94440F-B2CB-463C-AF63-D955B267F105}" type="slidenum">
              <a:rPr lang="en-US"/>
              <a:pPr/>
              <a:t>2</a:t>
            </a:fld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sz="4800">
                <a:latin typeface="Arial" charset="0"/>
              </a:rPr>
              <a:t>Super synonyms</a:t>
            </a:r>
            <a:r>
              <a:rPr lang="en-GB"/>
              <a:t>  </a:t>
            </a: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76400"/>
            <a:ext cx="71628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GB" sz="3200">
                <a:latin typeface="Arial" charset="0"/>
              </a:rPr>
              <a:t>	A synonym is a word which has a similar meaning to another.  </a:t>
            </a:r>
          </a:p>
          <a:p>
            <a:pPr>
              <a:buFontTx/>
              <a:buNone/>
            </a:pPr>
            <a:r>
              <a:rPr lang="en-GB" sz="3200">
                <a:latin typeface="Arial" charset="0"/>
              </a:rPr>
              <a:t>	For example, some synonyms for the word </a:t>
            </a:r>
            <a:r>
              <a:rPr lang="en-GB" sz="3200">
                <a:solidFill>
                  <a:schemeClr val="hlink"/>
                </a:solidFill>
                <a:latin typeface="Arial" charset="0"/>
              </a:rPr>
              <a:t>sad</a:t>
            </a:r>
            <a:r>
              <a:rPr lang="en-GB" sz="320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GB" sz="3200">
                <a:latin typeface="Arial" charset="0"/>
              </a:rPr>
              <a:t>might be </a:t>
            </a:r>
            <a:r>
              <a:rPr lang="en-GB" sz="3200">
                <a:solidFill>
                  <a:schemeClr val="hlink"/>
                </a:solidFill>
                <a:latin typeface="Arial" charset="0"/>
              </a:rPr>
              <a:t>grumpy</a:t>
            </a:r>
            <a:r>
              <a:rPr lang="en-GB" sz="3200">
                <a:latin typeface="Arial" charset="0"/>
              </a:rPr>
              <a:t> or </a:t>
            </a:r>
            <a:r>
              <a:rPr lang="en-GB" sz="3200">
                <a:solidFill>
                  <a:schemeClr val="hlink"/>
                </a:solidFill>
                <a:latin typeface="Arial" charset="0"/>
              </a:rPr>
              <a:t>gloomy</a:t>
            </a:r>
            <a:r>
              <a:rPr lang="en-GB" sz="3200">
                <a:latin typeface="Arial" charset="0"/>
              </a:rPr>
              <a:t>.</a:t>
            </a:r>
          </a:p>
          <a:p>
            <a:pPr>
              <a:buFontTx/>
              <a:buNone/>
            </a:pPr>
            <a:r>
              <a:rPr lang="en-GB" sz="3200">
                <a:latin typeface="Arial" charset="0"/>
              </a:rPr>
              <a:t>	Thesauruses are filled with synonyms. 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7924800" y="5562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 sz="3600">
                <a:solidFill>
                  <a:srgbClr val="0066FF"/>
                </a:solidFill>
              </a:rPr>
              <a:t>...</a:t>
            </a:r>
            <a:endParaRPr lang="en-US" sz="36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2007 www.teachit.co.uk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6780D9-FA02-4960-9163-403A14C677D9}" type="slidenum">
              <a:rPr lang="en-US"/>
              <a:pPr/>
              <a:t>3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sz="4800">
                <a:latin typeface="Arial" charset="0"/>
              </a:rPr>
              <a:t>Super synonyms</a:t>
            </a:r>
            <a:r>
              <a:rPr lang="en-GB"/>
              <a:t>  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4676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GB" sz="3600">
                <a:latin typeface="Arial" charset="0"/>
              </a:rPr>
              <a:t>	Take an adverb: </a:t>
            </a:r>
            <a:r>
              <a:rPr lang="en-GB" sz="3600">
                <a:solidFill>
                  <a:schemeClr val="hlink"/>
                </a:solidFill>
                <a:latin typeface="Arial" charset="0"/>
              </a:rPr>
              <a:t>cheerfully </a:t>
            </a:r>
          </a:p>
          <a:p>
            <a:pPr>
              <a:buFontTx/>
              <a:buNone/>
            </a:pPr>
            <a:r>
              <a:rPr lang="en-GB" sz="3600">
                <a:latin typeface="Arial" charset="0"/>
              </a:rPr>
              <a:t>	Can you think of some synonyms for the word </a:t>
            </a:r>
            <a:r>
              <a:rPr lang="en-GB" sz="3600">
                <a:solidFill>
                  <a:schemeClr val="hlink"/>
                </a:solidFill>
                <a:latin typeface="Arial" charset="0"/>
              </a:rPr>
              <a:t>cheerfully? </a:t>
            </a:r>
          </a:p>
          <a:p>
            <a:endParaRPr lang="en-GB" sz="36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143000" y="4191000"/>
            <a:ext cx="3276600" cy="14954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2800">
              <a:solidFill>
                <a:schemeClr val="hlink"/>
              </a:solidFill>
              <a:latin typeface="Eras Demi ITC" pitchFamily="34" charset="0"/>
            </a:endParaRPr>
          </a:p>
          <a:p>
            <a:pPr algn="ctr"/>
            <a:r>
              <a:rPr lang="en-GB" sz="3600">
                <a:solidFill>
                  <a:schemeClr val="hlink"/>
                </a:solidFill>
              </a:rPr>
              <a:t>happily </a:t>
            </a:r>
          </a:p>
          <a:p>
            <a:endParaRPr lang="en-GB" sz="2800">
              <a:solidFill>
                <a:schemeClr val="accent2"/>
              </a:solidFill>
              <a:latin typeface="Eras Demi ITC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800600" y="4191000"/>
            <a:ext cx="3276600" cy="14954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2800">
              <a:solidFill>
                <a:schemeClr val="hlink"/>
              </a:solidFill>
              <a:latin typeface="Eras Demi ITC" pitchFamily="34" charset="0"/>
            </a:endParaRPr>
          </a:p>
          <a:p>
            <a:pPr algn="ctr"/>
            <a:r>
              <a:rPr lang="en-GB" sz="3600">
                <a:solidFill>
                  <a:schemeClr val="hlink"/>
                </a:solidFill>
              </a:rPr>
              <a:t>optimistically</a:t>
            </a:r>
          </a:p>
          <a:p>
            <a:endParaRPr lang="en-GB" sz="2800">
              <a:solidFill>
                <a:schemeClr val="accent2"/>
              </a:solidFill>
              <a:latin typeface="Eras Demi ITC" pitchFamily="34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924800" y="5562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 sz="3600">
                <a:solidFill>
                  <a:srgbClr val="0066FF"/>
                </a:solidFill>
              </a:rPr>
              <a:t>...</a:t>
            </a:r>
            <a:endParaRPr lang="en-US" sz="36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2007 www.teachit.co.uk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FA5CC3-05D9-489B-8F7D-F6D4486159CA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  <a:ln/>
        </p:spPr>
        <p:txBody>
          <a:bodyPr/>
          <a:lstStyle/>
          <a:p>
            <a:r>
              <a:rPr lang="en-GB" sz="3200">
                <a:latin typeface="Arial" charset="0"/>
              </a:rPr>
              <a:t>Can you find synonyms </a:t>
            </a:r>
            <a:br>
              <a:rPr lang="en-GB" sz="3200">
                <a:latin typeface="Arial" charset="0"/>
              </a:rPr>
            </a:br>
            <a:r>
              <a:rPr lang="en-GB" sz="3200">
                <a:latin typeface="Arial" charset="0"/>
              </a:rPr>
              <a:t>for the following adverbs?</a:t>
            </a:r>
            <a:endParaRPr lang="en-US" sz="3200">
              <a:latin typeface="Arial" charset="0"/>
            </a:endParaRP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3733800" cy="4191000"/>
          </a:xfrm>
        </p:spPr>
        <p:txBody>
          <a:bodyPr/>
          <a:lstStyle/>
          <a:p>
            <a:pPr marL="685800" indent="-685800">
              <a:buFontTx/>
              <a:buAutoNum type="arabicPeriod"/>
            </a:pPr>
            <a:r>
              <a:rPr lang="en-GB" sz="3200">
                <a:latin typeface="Arial" charset="0"/>
              </a:rPr>
              <a:t>nosily </a:t>
            </a:r>
          </a:p>
          <a:p>
            <a:pPr marL="685800" indent="-685800">
              <a:buFontTx/>
              <a:buAutoNum type="arabicPeriod"/>
            </a:pPr>
            <a:r>
              <a:rPr lang="en-GB" sz="3200">
                <a:latin typeface="Arial" charset="0"/>
              </a:rPr>
              <a:t>angrily </a:t>
            </a:r>
          </a:p>
          <a:p>
            <a:pPr marL="685800" indent="-685800">
              <a:buFontTx/>
              <a:buAutoNum type="arabicPeriod"/>
            </a:pPr>
            <a:r>
              <a:rPr lang="en-GB" sz="3200">
                <a:latin typeface="Arial" charset="0"/>
              </a:rPr>
              <a:t>quietly </a:t>
            </a:r>
          </a:p>
          <a:p>
            <a:pPr marL="685800" indent="-685800">
              <a:buFontTx/>
              <a:buAutoNum type="arabicPeriod"/>
            </a:pPr>
            <a:r>
              <a:rPr lang="en-GB" sz="3200">
                <a:latin typeface="Arial" charset="0"/>
              </a:rPr>
              <a:t>gently</a:t>
            </a:r>
          </a:p>
          <a:p>
            <a:pPr marL="685800" indent="-685800">
              <a:buFontTx/>
              <a:buAutoNum type="arabicPeriod"/>
            </a:pPr>
            <a:r>
              <a:rPr lang="en-GB" sz="3200">
                <a:latin typeface="Arial" charset="0"/>
              </a:rPr>
              <a:t>carefully</a:t>
            </a:r>
          </a:p>
          <a:p>
            <a:pPr marL="685800" indent="-685800">
              <a:buFontTx/>
              <a:buAutoNum type="arabicPeriod"/>
            </a:pPr>
            <a:r>
              <a:rPr lang="en-GB" sz="3200">
                <a:latin typeface="Arial" charset="0"/>
              </a:rPr>
              <a:t>thoughtfully </a:t>
            </a:r>
          </a:p>
          <a:p>
            <a:pPr marL="685800" indent="-685800">
              <a:buFontTx/>
              <a:buAutoNum type="arabicPeriod"/>
            </a:pPr>
            <a:r>
              <a:rPr lang="en-GB" sz="3200">
                <a:latin typeface="Arial" charset="0"/>
              </a:rPr>
              <a:t>selfishly</a:t>
            </a:r>
            <a:r>
              <a:rPr lang="en-GB">
                <a:latin typeface="Eras Demi ITC" pitchFamily="34" charset="0"/>
              </a:rPr>
              <a:t> </a:t>
            </a:r>
          </a:p>
          <a:p>
            <a:pPr marL="685800" indent="-685800" algn="ctr">
              <a:buFontTx/>
              <a:buNone/>
            </a:pPr>
            <a:endParaRPr lang="en-GB">
              <a:latin typeface="Eras Demi ITC" pitchFamily="34" charset="0"/>
            </a:endParaRP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3352800" cy="4572000"/>
          </a:xfrm>
        </p:spPr>
        <p:txBody>
          <a:bodyPr/>
          <a:lstStyle/>
          <a:p>
            <a:pPr marL="685800" indent="-685800">
              <a:buFontTx/>
              <a:buNone/>
            </a:pPr>
            <a:endParaRPr lang="en-GB" sz="3600"/>
          </a:p>
          <a:p>
            <a:pPr marL="685800" indent="-685800"/>
            <a:endParaRPr lang="en-US" sz="3600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495800" y="1905000"/>
            <a:ext cx="3429000" cy="37226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800">
                <a:solidFill>
                  <a:schemeClr val="accent2"/>
                </a:solidFill>
              </a:rPr>
              <a:t>Find a pair of synonyms for each word.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800">
                <a:solidFill>
                  <a:schemeClr val="accent2"/>
                </a:solidFill>
              </a:rPr>
              <a:t>Underline the most interesting and original adverb you have used.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2007 www.teachit.co.uk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95537-390D-4BFF-84A4-C13A8C4BF61D}" type="slidenum">
              <a:rPr lang="en-US"/>
              <a:pPr/>
              <a:t>5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sz="4800">
                <a:latin typeface="Arial" charset="0"/>
              </a:rPr>
              <a:t>Amazing antonyms</a:t>
            </a:r>
            <a:r>
              <a:rPr lang="en-GB"/>
              <a:t>  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1628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>
                <a:latin typeface="Arial" charset="0"/>
              </a:rPr>
              <a:t>An antonym is a word which is opposite to another – an opposing word choice.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0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>
                <a:latin typeface="Arial" charset="0"/>
              </a:rPr>
              <a:t>For example, some antonyms for the word </a:t>
            </a:r>
            <a:r>
              <a:rPr lang="en-GB">
                <a:solidFill>
                  <a:schemeClr val="hlink"/>
                </a:solidFill>
                <a:latin typeface="Arial" charset="0"/>
              </a:rPr>
              <a:t>sad</a:t>
            </a:r>
            <a:r>
              <a:rPr lang="en-GB">
                <a:latin typeface="Arial" charset="0"/>
              </a:rPr>
              <a:t> might be </a:t>
            </a:r>
            <a:r>
              <a:rPr lang="en-GB">
                <a:solidFill>
                  <a:schemeClr val="hlink"/>
                </a:solidFill>
                <a:latin typeface="Arial" charset="0"/>
              </a:rPr>
              <a:t>happy</a:t>
            </a:r>
            <a:r>
              <a:rPr lang="en-GB">
                <a:latin typeface="Arial" charset="0"/>
              </a:rPr>
              <a:t> or </a:t>
            </a:r>
            <a:r>
              <a:rPr lang="en-GB">
                <a:solidFill>
                  <a:schemeClr val="hlink"/>
                </a:solidFill>
                <a:latin typeface="Arial" charset="0"/>
              </a:rPr>
              <a:t>glad</a:t>
            </a:r>
            <a:r>
              <a:rPr lang="en-GB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00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>
                <a:latin typeface="Arial" charset="0"/>
              </a:rPr>
              <a:t>So, to recap…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0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>
                <a:latin typeface="Arial" charset="0"/>
              </a:rPr>
              <a:t>Words that are similar to each other are called </a:t>
            </a:r>
            <a:r>
              <a:rPr lang="en-GB">
                <a:solidFill>
                  <a:srgbClr val="0066FF"/>
                </a:solidFill>
                <a:latin typeface="Arial" charset="0"/>
              </a:rPr>
              <a:t>synonyms</a:t>
            </a:r>
            <a:r>
              <a:rPr lang="en-GB">
                <a:latin typeface="Arial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en-GB" sz="10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>
                <a:latin typeface="Arial" charset="0"/>
              </a:rPr>
              <a:t>Words that are opposite to one another are called </a:t>
            </a:r>
            <a:r>
              <a:rPr lang="en-GB">
                <a:solidFill>
                  <a:srgbClr val="CC0000"/>
                </a:solidFill>
                <a:latin typeface="Arial" charset="0"/>
              </a:rPr>
              <a:t>antonyms.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924800" y="5562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 sz="3600">
                <a:solidFill>
                  <a:srgbClr val="0066FF"/>
                </a:solidFill>
              </a:rPr>
              <a:t>...</a:t>
            </a:r>
            <a:endParaRPr lang="en-US" sz="36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2007 www.teachit.co.uk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C10EA3-4EDB-4C0D-AB23-18FAF8A67A27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sz="3600">
                <a:latin typeface="Arial" charset="0"/>
              </a:rPr>
              <a:t>Can you find antonyms </a:t>
            </a:r>
            <a:br>
              <a:rPr lang="en-GB" sz="3600">
                <a:latin typeface="Arial" charset="0"/>
              </a:rPr>
            </a:br>
            <a:r>
              <a:rPr lang="en-GB" sz="3600">
                <a:latin typeface="Arial" charset="0"/>
              </a:rPr>
              <a:t>for the following adverbs?</a:t>
            </a:r>
            <a:endParaRPr lang="en-US" sz="3600">
              <a:latin typeface="Arial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3352800" cy="4038600"/>
          </a:xfrm>
        </p:spPr>
        <p:txBody>
          <a:bodyPr/>
          <a:lstStyle/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latin typeface="Arial" charset="0"/>
              </a:rPr>
              <a:t>nosily </a:t>
            </a: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latin typeface="Arial" charset="0"/>
              </a:rPr>
              <a:t>angrily </a:t>
            </a: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latin typeface="Arial" charset="0"/>
              </a:rPr>
              <a:t>quietly </a:t>
            </a: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latin typeface="Arial" charset="0"/>
              </a:rPr>
              <a:t>gently</a:t>
            </a: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latin typeface="Arial" charset="0"/>
              </a:rPr>
              <a:t>carefully</a:t>
            </a: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latin typeface="Arial" charset="0"/>
              </a:rPr>
              <a:t>thoughtfully </a:t>
            </a:r>
          </a:p>
          <a:p>
            <a:pPr marL="685800" indent="-685800">
              <a:lnSpc>
                <a:spcPct val="90000"/>
              </a:lnSpc>
              <a:buFontTx/>
              <a:buNone/>
            </a:pPr>
            <a:r>
              <a:rPr lang="en-GB" sz="3200">
                <a:solidFill>
                  <a:schemeClr val="tx1"/>
                </a:solidFill>
                <a:latin typeface="Arial" charset="0"/>
              </a:rPr>
              <a:t>7.</a:t>
            </a:r>
            <a:r>
              <a:rPr lang="en-GB" sz="3200">
                <a:latin typeface="Arial" charset="0"/>
              </a:rPr>
              <a:t>   selfishly</a:t>
            </a:r>
            <a:r>
              <a:rPr lang="en-GB">
                <a:latin typeface="Eras Demi ITC" pitchFamily="34" charset="0"/>
              </a:rPr>
              <a:t> </a:t>
            </a:r>
          </a:p>
          <a:p>
            <a:pPr marL="685800" indent="-685800">
              <a:lnSpc>
                <a:spcPct val="90000"/>
              </a:lnSpc>
              <a:buFontTx/>
              <a:buNone/>
            </a:pPr>
            <a:endParaRPr lang="en-GB">
              <a:latin typeface="Eras Demi ITC" pitchFamily="34" charset="0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3352800" cy="4572000"/>
          </a:xfrm>
        </p:spPr>
        <p:txBody>
          <a:bodyPr/>
          <a:lstStyle/>
          <a:p>
            <a:pPr marL="685800" indent="-685800">
              <a:lnSpc>
                <a:spcPct val="90000"/>
              </a:lnSpc>
              <a:buFontTx/>
              <a:buNone/>
            </a:pPr>
            <a:endParaRPr lang="en-GB" sz="3600"/>
          </a:p>
          <a:p>
            <a:pPr marL="685800" indent="-685800">
              <a:lnSpc>
                <a:spcPct val="90000"/>
              </a:lnSpc>
            </a:pPr>
            <a:endParaRPr lang="en-US" sz="36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419600" y="1752600"/>
            <a:ext cx="3810000" cy="3937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800">
                <a:solidFill>
                  <a:schemeClr val="accent2"/>
                </a:solidFill>
              </a:rPr>
              <a:t>Find a pair of antonyms for </a:t>
            </a:r>
            <a:br>
              <a:rPr lang="en-GB" sz="2800">
                <a:solidFill>
                  <a:schemeClr val="accent2"/>
                </a:solidFill>
              </a:rPr>
            </a:br>
            <a:r>
              <a:rPr lang="en-GB" sz="2800">
                <a:solidFill>
                  <a:schemeClr val="accent2"/>
                </a:solidFill>
              </a:rPr>
              <a:t>each word.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800">
                <a:solidFill>
                  <a:schemeClr val="accent2"/>
                </a:solidFill>
              </a:rPr>
              <a:t>Underline the </a:t>
            </a:r>
            <a:br>
              <a:rPr lang="en-GB" sz="2800">
                <a:solidFill>
                  <a:schemeClr val="accent2"/>
                </a:solidFill>
              </a:rPr>
            </a:br>
            <a:r>
              <a:rPr lang="en-GB" sz="2800">
                <a:solidFill>
                  <a:schemeClr val="accent2"/>
                </a:solidFill>
              </a:rPr>
              <a:t>most interesting </a:t>
            </a:r>
            <a:br>
              <a:rPr lang="en-GB" sz="2800">
                <a:solidFill>
                  <a:schemeClr val="accent2"/>
                </a:solidFill>
              </a:rPr>
            </a:br>
            <a:r>
              <a:rPr lang="en-GB" sz="2800">
                <a:solidFill>
                  <a:schemeClr val="accent2"/>
                </a:solidFill>
              </a:rPr>
              <a:t>and most </a:t>
            </a:r>
            <a:br>
              <a:rPr lang="en-GB" sz="2800">
                <a:solidFill>
                  <a:schemeClr val="accent2"/>
                </a:solidFill>
              </a:rPr>
            </a:br>
            <a:r>
              <a:rPr lang="en-GB" sz="2800">
                <a:solidFill>
                  <a:schemeClr val="accent2"/>
                </a:solidFill>
              </a:rPr>
              <a:t>original adverb.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2007 www.teachit.co.uk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24F6E-5810-4764-9511-C62CC74545FD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>
                <a:latin typeface="Arial" charset="0"/>
              </a:rPr>
              <a:t>Thinking and learning points</a:t>
            </a:r>
            <a:r>
              <a:rPr lang="en-GB"/>
              <a:t> 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010400" cy="4038600"/>
          </a:xfrm>
        </p:spPr>
        <p:txBody>
          <a:bodyPr/>
          <a:lstStyle/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solidFill>
                  <a:srgbClr val="CC0000"/>
                </a:solidFill>
                <a:latin typeface="Arial" charset="0"/>
              </a:rPr>
              <a:t>Where</a:t>
            </a:r>
            <a:r>
              <a:rPr lang="en-GB" sz="3200">
                <a:latin typeface="Arial" charset="0"/>
              </a:rPr>
              <a:t> is the best place to find antonyms and synonyms? </a:t>
            </a: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endParaRPr lang="en-GB" sz="3200">
              <a:latin typeface="Arial" charset="0"/>
            </a:endParaRP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solidFill>
                  <a:srgbClr val="CC0000"/>
                </a:solidFill>
                <a:latin typeface="Arial" charset="0"/>
              </a:rPr>
              <a:t>Why</a:t>
            </a:r>
            <a:r>
              <a:rPr lang="en-GB" sz="3200">
                <a:latin typeface="Arial" charset="0"/>
              </a:rPr>
              <a:t> should we try to use antonyms and synonyms? </a:t>
            </a: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endParaRPr lang="en-GB" sz="3200">
              <a:latin typeface="Arial" charset="0"/>
            </a:endParaRPr>
          </a:p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n-GB" sz="3200">
                <a:solidFill>
                  <a:srgbClr val="CC0000"/>
                </a:solidFill>
                <a:latin typeface="Arial" charset="0"/>
              </a:rPr>
              <a:t>How</a:t>
            </a:r>
            <a:r>
              <a:rPr lang="en-GB" sz="3200">
                <a:latin typeface="Arial" charset="0"/>
              </a:rPr>
              <a:t> might they help your writing? </a:t>
            </a:r>
            <a:endParaRPr lang="en-US" sz="4100">
              <a:latin typeface="Eras Demi ITC" pitchFamily="34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924800" y="5562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 sz="3600">
                <a:solidFill>
                  <a:srgbClr val="0066FF"/>
                </a:solidFill>
              </a:rPr>
              <a:t>...</a:t>
            </a:r>
            <a:endParaRPr lang="en-US" sz="36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Demi ITC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182</Words>
  <Application>Microsoft Office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Identifying  and using synonyms and antonyms</vt:lpstr>
      <vt:lpstr>Super synonyms  </vt:lpstr>
      <vt:lpstr>Super synonyms  </vt:lpstr>
      <vt:lpstr>Can you find synonyms  for the following adverbs?</vt:lpstr>
      <vt:lpstr>Amazing antonyms  </vt:lpstr>
      <vt:lpstr>Can you find antonyms  for the following adverbs?</vt:lpstr>
      <vt:lpstr>Thinking and learning points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2006</dc:title>
  <dc:creator>Teachit (UK) Ltd</dc:creator>
  <cp:lastModifiedBy>Lisa Landis</cp:lastModifiedBy>
  <cp:revision>24</cp:revision>
  <dcterms:created xsi:type="dcterms:W3CDTF">2006-07-20T21:14:25Z</dcterms:created>
  <dcterms:modified xsi:type="dcterms:W3CDTF">2012-08-17T10:33:34Z</dcterms:modified>
</cp:coreProperties>
</file>