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2"/>
  </p:notesMasterIdLst>
  <p:sldIdLst>
    <p:sldId id="298" r:id="rId4"/>
    <p:sldId id="257" r:id="rId5"/>
    <p:sldId id="258" r:id="rId6"/>
    <p:sldId id="277" r:id="rId7"/>
    <p:sldId id="278"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 id="279" r:id="rId24"/>
    <p:sldId id="280" r:id="rId25"/>
    <p:sldId id="281" r:id="rId26"/>
    <p:sldId id="282" r:id="rId27"/>
    <p:sldId id="284" r:id="rId28"/>
    <p:sldId id="283" r:id="rId29"/>
    <p:sldId id="285" r:id="rId30"/>
    <p:sldId id="288" r:id="rId31"/>
    <p:sldId id="286" r:id="rId32"/>
    <p:sldId id="290" r:id="rId33"/>
    <p:sldId id="291" r:id="rId34"/>
    <p:sldId id="287" r:id="rId35"/>
    <p:sldId id="293" r:id="rId36"/>
    <p:sldId id="292"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00" autoAdjust="0"/>
    <p:restoredTop sz="75571" autoAdjust="0"/>
  </p:normalViewPr>
  <p:slideViewPr>
    <p:cSldViewPr>
      <p:cViewPr varScale="1">
        <p:scale>
          <a:sx n="57" d="100"/>
          <a:sy n="57" d="100"/>
        </p:scale>
        <p:origin x="-121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0D8E-BD79-47BE-AA74-0D4716B611F1}" type="datetimeFigureOut">
              <a:rPr lang="en-US" smtClean="0"/>
              <a:pPr/>
              <a:t>8/16/2012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0CC0-7B66-438D-9572-4A76220421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L.O.s</a:t>
            </a:r>
            <a:r>
              <a:rPr lang="en-GB" baseline="0" dirty="0" smtClean="0"/>
              <a:t> are for this part of the journalism project only.</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30CC-C879-4F4B-9F09-64317F402BB2}" type="slidenum">
              <a:rPr lang="en-GB"/>
              <a:pPr/>
              <a:t>31</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Skip over </a:t>
            </a:r>
            <a:r>
              <a:rPr lang="fr-FR" dirty="0" err="1" smtClean="0"/>
              <a:t>this</a:t>
            </a:r>
            <a:r>
              <a:rPr lang="fr-FR" dirty="0" smtClean="0"/>
              <a:t> if </a:t>
            </a:r>
            <a:r>
              <a:rPr lang="fr-FR" dirty="0" err="1" smtClean="0"/>
              <a:t>it</a:t>
            </a:r>
            <a:r>
              <a:rPr lang="fr-FR" dirty="0" smtClean="0"/>
              <a:t> over </a:t>
            </a:r>
            <a:r>
              <a:rPr lang="fr-FR" dirty="0" err="1" smtClean="0"/>
              <a:t>complicates</a:t>
            </a:r>
            <a:r>
              <a:rPr lang="fr-FR" dirty="0" smtClean="0"/>
              <a:t> if for</a:t>
            </a:r>
            <a:r>
              <a:rPr lang="fr-FR" baseline="0" dirty="0" smtClean="0"/>
              <a:t> </a:t>
            </a:r>
            <a:r>
              <a:rPr lang="fr-FR" baseline="0" dirty="0" err="1" smtClean="0"/>
              <a:t>weaker</a:t>
            </a:r>
            <a:r>
              <a:rPr lang="fr-FR" baseline="0" dirty="0" smtClean="0"/>
              <a:t> </a:t>
            </a:r>
            <a:r>
              <a:rPr lang="fr-FR" baseline="0" dirty="0" err="1" smtClean="0"/>
              <a:t>students</a:t>
            </a:r>
            <a:r>
              <a:rPr lang="fr-FR" baseline="0" dirty="0" smtClean="0"/>
              <a:t>.</a:t>
            </a:r>
            <a:endParaRPr lang="fr-FR" dirty="0" smtClean="0"/>
          </a:p>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could present this information on a bar graph,</a:t>
            </a:r>
            <a:r>
              <a:rPr lang="en-GB" baseline="0" dirty="0" smtClean="0"/>
              <a:t> pie chart or table. Higher ability students should have a table and one form of chart/graph as a minimum.</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 means equal</a:t>
            </a:r>
            <a:r>
              <a:rPr lang="en-GB" sz="1200" baseline="0" dirty="0" smtClean="0"/>
              <a:t> to or more than</a:t>
            </a:r>
          </a:p>
          <a:p>
            <a:r>
              <a:rPr lang="en-GB" sz="1200" baseline="0" dirty="0" smtClean="0"/>
              <a:t>&lt; means less than</a:t>
            </a:r>
          </a:p>
          <a:p>
            <a:endParaRPr lang="en-GB" sz="1200" baseline="0" dirty="0" smtClean="0"/>
          </a:p>
          <a:p>
            <a:r>
              <a:rPr lang="en-GB" sz="1200" baseline="0" dirty="0" smtClean="0"/>
              <a:t>Higher ability students should look at a range of newspapers and stories. Lower ability students should focus on one story which has been pre selected and put into an easy read format.</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Focus on this</a:t>
            </a:r>
            <a:r>
              <a:rPr lang="en-GB" baseline="0" dirty="0" smtClean="0"/>
              <a:t> area – model writing analysis and evaluation. This is the bit Science students struggle with the most so really focus on it.</a:t>
            </a:r>
          </a:p>
          <a:p>
            <a:endParaRPr lang="en-GB" baseline="0" dirty="0" smtClean="0"/>
          </a:p>
          <a:p>
            <a:r>
              <a:rPr lang="en-GB" baseline="0" dirty="0" smtClean="0"/>
              <a:t>Analysis is what </a:t>
            </a:r>
            <a:r>
              <a:rPr lang="en-GB" b="1" u="sng" baseline="0" dirty="0" smtClean="0"/>
              <a:t>your</a:t>
            </a:r>
            <a:r>
              <a:rPr lang="en-GB" baseline="0" dirty="0" smtClean="0"/>
              <a:t> results show.</a:t>
            </a:r>
          </a:p>
          <a:p>
            <a:r>
              <a:rPr lang="en-GB" baseline="0" dirty="0" smtClean="0"/>
              <a:t>Evaluation is looking at whether your prediction was accurate or not and exploring why. It is also an opportunity to discuss any oddities, e.g. A broadsheet having more pictures would be unexpected – why is it the case? Is it usual?</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 of the step by step process – do this as a class first. Get students to count the letter</a:t>
            </a:r>
            <a:r>
              <a:rPr lang="en-GB" baseline="0" dirty="0" smtClean="0"/>
              <a:t>s in each word and practise tallying the data.</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the results from the newspaper articles on the previous slide. </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Differentiate</a:t>
            </a:r>
            <a:r>
              <a:rPr lang="en-GB" baseline="0" dirty="0" smtClean="0"/>
              <a:t> through length of articles, number of newspapers and the number of things students investigate. Students can do this in pairs or in groups.</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This for high ability students – draw</a:t>
            </a:r>
            <a:r>
              <a:rPr lang="en-GB" baseline="0" dirty="0" smtClean="0"/>
              <a:t> a grid on a front page/any page and work out </a:t>
            </a:r>
            <a:r>
              <a:rPr lang="en-GB" baseline="0" smtClean="0"/>
              <a:t>the </a:t>
            </a:r>
            <a:r>
              <a:rPr lang="en-GB" baseline="0" smtClean="0"/>
              <a:t>distribution </a:t>
            </a:r>
            <a:r>
              <a:rPr lang="en-GB" baseline="0" dirty="0" smtClean="0"/>
              <a:t>of </a:t>
            </a:r>
            <a:r>
              <a:rPr lang="en-GB" baseline="0" smtClean="0"/>
              <a:t>images </a:t>
            </a:r>
            <a:r>
              <a:rPr lang="en-GB" baseline="0" smtClean="0"/>
              <a:t>etc. </a:t>
            </a:r>
            <a:r>
              <a:rPr lang="en-GB" baseline="0" dirty="0" smtClean="0"/>
              <a:t>on the front page.</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class use</a:t>
            </a:r>
            <a:r>
              <a:rPr lang="en-US" baseline="0" dirty="0" smtClean="0"/>
              <a:t> IWB to start and share ideas on this slide. Draw out range of styles etc.</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8/16/2012 8:51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students what they think about</a:t>
            </a:r>
            <a:r>
              <a:rPr lang="en-GB" baseline="0" dirty="0" smtClean="0"/>
              <a:t> newspapers.</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 through</a:t>
            </a:r>
            <a:r>
              <a:rPr lang="en-GB" baseline="0" dirty="0" smtClean="0"/>
              <a:t> pictures after students have completed this activity.</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Slides 21-26</a:t>
            </a:r>
          </a:p>
          <a:p>
            <a:r>
              <a:rPr lang="en-GB" dirty="0" smtClean="0"/>
              <a:t>Basic definitions. Students could create a poster exploring the differences/design</a:t>
            </a:r>
            <a:r>
              <a:rPr lang="en-GB" baseline="0" dirty="0" smtClean="0"/>
              <a:t> a front page of a new tabloid/broadsheet and label the features. </a:t>
            </a:r>
          </a:p>
          <a:p>
            <a:r>
              <a:rPr lang="en-GB" baseline="0" dirty="0" smtClean="0"/>
              <a:t>Higher ability students should research history of newspapers in more detail. Wikipedia has more info on the history of different newspapers with lots of statistics etc.</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is very important you follow this exact format and make it clear to students that this is the same skill they need in Science to get higher levels.</a:t>
            </a:r>
          </a:p>
          <a:p>
            <a:endParaRPr lang="en-GB" baseline="0" dirty="0" smtClean="0"/>
          </a:p>
          <a:p>
            <a:r>
              <a:rPr lang="en-GB" baseline="0" dirty="0" smtClean="0"/>
              <a:t>Lower ability students have a writing frame. Higher ability students should write this themselves. Could be done in groups/pairs or individually depending on the ability of the class. </a:t>
            </a:r>
          </a:p>
          <a:p>
            <a:endParaRPr lang="en-GB" baseline="0" dirty="0" smtClean="0"/>
          </a:p>
          <a:p>
            <a:r>
              <a:rPr lang="en-GB" baseline="0" dirty="0" smtClean="0"/>
              <a:t>Introduction for higher ability students should include some of their research.</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9BD89-93D0-440C-BDEC-4920384BD359}" type="slidenum">
              <a:rPr lang="en-GB"/>
              <a:pPr/>
              <a:t>28</a:t>
            </a:fld>
            <a:endParaRPr lang="en-GB"/>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fr-FR" dirty="0" err="1"/>
              <a:t>Discuss</a:t>
            </a:r>
            <a:r>
              <a:rPr lang="fr-FR" dirty="0"/>
              <a:t> possible sources of </a:t>
            </a:r>
            <a:r>
              <a:rPr lang="fr-FR" dirty="0" err="1"/>
              <a:t>secondary</a:t>
            </a:r>
            <a:r>
              <a:rPr lang="fr-FR" dirty="0"/>
              <a:t> data</a:t>
            </a:r>
            <a:r>
              <a:rPr lang="fr-FR" dirty="0" smtClean="0"/>
              <a:t>. </a:t>
            </a:r>
            <a:r>
              <a:rPr lang="fr-FR" u="sng" dirty="0" smtClean="0"/>
              <a:t>– ONLY</a:t>
            </a:r>
            <a:r>
              <a:rPr lang="fr-FR" u="sng" baseline="0" dirty="0" smtClean="0"/>
              <a:t> FOR HIGHER ABILITY STUDENTS.</a:t>
            </a:r>
          </a:p>
          <a:p>
            <a:r>
              <a:rPr lang="fr-FR" u="sng" baseline="0" dirty="0" smtClean="0"/>
              <a:t>This </a:t>
            </a:r>
            <a:r>
              <a:rPr lang="fr-FR" u="sng" baseline="0" dirty="0" err="1" smtClean="0"/>
              <a:t>is</a:t>
            </a:r>
            <a:r>
              <a:rPr lang="fr-FR" u="sng" baseline="0" dirty="0" smtClean="0"/>
              <a:t> a Maths cross </a:t>
            </a:r>
            <a:r>
              <a:rPr lang="fr-FR" u="sng" baseline="0" dirty="0" err="1" smtClean="0"/>
              <a:t>curricular</a:t>
            </a:r>
            <a:r>
              <a:rPr lang="fr-FR" u="sng" baseline="0" dirty="0" smtClean="0"/>
              <a:t> </a:t>
            </a:r>
            <a:r>
              <a:rPr lang="fr-FR" u="sng" baseline="0" dirty="0" err="1" smtClean="0"/>
              <a:t>link</a:t>
            </a:r>
            <a:r>
              <a:rPr lang="fr-FR" u="sng" baseline="0" dirty="0" smtClean="0"/>
              <a:t>.</a:t>
            </a:r>
            <a:endParaRPr lang="fr-FR"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Independent</a:t>
            </a:r>
            <a:r>
              <a:rPr lang="en-GB" baseline="0" dirty="0" smtClean="0"/>
              <a:t> variable is the newspaper (e.g. The sun, the times etc.)</a:t>
            </a:r>
          </a:p>
          <a:p>
            <a:r>
              <a:rPr lang="en-GB" baseline="0" dirty="0" smtClean="0"/>
              <a:t>Controlled variable is the same story in all papers, same group of students counting/recording evidence etc.</a:t>
            </a:r>
          </a:p>
          <a:p>
            <a:r>
              <a:rPr lang="en-GB" baseline="0" dirty="0" smtClean="0"/>
              <a:t>Dependent is word length and sentence length.</a:t>
            </a:r>
          </a:p>
          <a:p>
            <a:endParaRPr lang="en-GB" baseline="0" dirty="0" smtClean="0"/>
          </a:p>
          <a:p>
            <a:r>
              <a:rPr lang="en-GB" baseline="0" dirty="0" smtClean="0"/>
              <a:t>Method must be written like a recipe. Students must not use “I/We are going to” and instead say “Decide on...” “Underline...”</a:t>
            </a:r>
            <a:endParaRPr lang="en-GB"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7069C-8F2D-44B7-A471-2EE3E2D54964}" type="slidenum">
              <a:rPr lang="en-GB"/>
              <a:pPr/>
              <a:t>30</a:t>
            </a:fld>
            <a:endParaRPr lang="en-GB"/>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fr-FR" dirty="0" smtClean="0"/>
              <a:t>Skip over </a:t>
            </a:r>
            <a:r>
              <a:rPr lang="fr-FR" dirty="0" err="1" smtClean="0"/>
              <a:t>this</a:t>
            </a:r>
            <a:r>
              <a:rPr lang="fr-FR" dirty="0" smtClean="0"/>
              <a:t> if </a:t>
            </a:r>
            <a:r>
              <a:rPr lang="fr-FR" dirty="0" err="1" smtClean="0"/>
              <a:t>it</a:t>
            </a:r>
            <a:r>
              <a:rPr lang="fr-FR" dirty="0" smtClean="0"/>
              <a:t> over </a:t>
            </a:r>
            <a:r>
              <a:rPr lang="fr-FR" dirty="0" err="1" smtClean="0"/>
              <a:t>complicates</a:t>
            </a:r>
            <a:r>
              <a:rPr lang="fr-FR" dirty="0" smtClean="0"/>
              <a:t> if for</a:t>
            </a:r>
            <a:r>
              <a:rPr lang="fr-FR" baseline="0" dirty="0" smtClean="0"/>
              <a:t> </a:t>
            </a:r>
            <a:r>
              <a:rPr lang="fr-FR" baseline="0" dirty="0" err="1" smtClean="0"/>
              <a:t>weaker</a:t>
            </a:r>
            <a:r>
              <a:rPr lang="fr-FR" baseline="0" dirty="0" smtClean="0"/>
              <a:t> </a:t>
            </a:r>
            <a:r>
              <a:rPr lang="fr-FR" baseline="0" dirty="0" err="1" smtClean="0"/>
              <a:t>students</a:t>
            </a:r>
            <a:r>
              <a:rPr lang="fr-FR" baseline="0" dirty="0" smtClean="0"/>
              <a:t>.</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descr="bottombar"/>
          <p:cNvPicPr>
            <a:picLocks noChangeAspect="1" noChangeArrowheads="1"/>
          </p:cNvPicPr>
          <p:nvPr/>
        </p:nvPicPr>
        <p:blipFill>
          <a:blip r:embed="rId15" cstate="print"/>
          <a:srcRect/>
          <a:stretch>
            <a:fillRect/>
          </a:stretch>
        </p:blipFill>
        <p:spPr bwMode="auto">
          <a:xfrm>
            <a:off x="0" y="6572250"/>
            <a:ext cx="9144000" cy="285750"/>
          </a:xfrm>
          <a:prstGeom prst="rect">
            <a:avLst/>
          </a:prstGeom>
          <a:noFill/>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8064896" cy="4896544"/>
          </a:xfrm>
        </p:spPr>
        <p:txBody>
          <a:bodyPr/>
          <a:lstStyle/>
          <a:p>
            <a:r>
              <a:rPr lang="en-GB" sz="4000" b="1" dirty="0" smtClean="0"/>
              <a:t>Learning Objectives:</a:t>
            </a:r>
            <a:br>
              <a:rPr lang="en-GB" sz="4000" b="1" dirty="0" smtClean="0"/>
            </a:br>
            <a:r>
              <a:rPr lang="en-GB" sz="4000" dirty="0" smtClean="0"/>
              <a:t/>
            </a:r>
            <a:br>
              <a:rPr lang="en-GB" sz="4000" dirty="0" smtClean="0"/>
            </a:br>
            <a:r>
              <a:rPr lang="en-GB" sz="2800" dirty="0" smtClean="0"/>
              <a:t>- </a:t>
            </a:r>
            <a:r>
              <a:rPr lang="en-GB" sz="2800" i="1" dirty="0" smtClean="0"/>
              <a:t>to understand the differences between a tabloid and broadsheet newspaper.</a:t>
            </a:r>
            <a:br>
              <a:rPr lang="en-GB" sz="2800" i="1" dirty="0" smtClean="0"/>
            </a:br>
            <a:r>
              <a:rPr lang="en-GB" sz="2800" dirty="0" smtClean="0"/>
              <a:t/>
            </a:r>
            <a:br>
              <a:rPr lang="en-GB" sz="2800" dirty="0" smtClean="0"/>
            </a:br>
            <a:r>
              <a:rPr lang="en-GB" sz="2800" i="1" dirty="0" smtClean="0"/>
              <a:t>- to understand the history of newspaper reporting in Britain.</a:t>
            </a:r>
            <a:br>
              <a:rPr lang="en-GB" sz="2800" i="1" dirty="0" smtClean="0"/>
            </a:br>
            <a:r>
              <a:rPr lang="en-GB" sz="2800" dirty="0" smtClean="0"/>
              <a:t/>
            </a:r>
            <a:br>
              <a:rPr lang="en-GB" sz="2800" dirty="0" smtClean="0"/>
            </a:br>
            <a:r>
              <a:rPr lang="en-GB" sz="2800" dirty="0" smtClean="0"/>
              <a:t>- </a:t>
            </a:r>
            <a:r>
              <a:rPr lang="en-GB" sz="2800" i="1" dirty="0" smtClean="0"/>
              <a:t>to complete a scientific investigation into the language and presentation of  tabloids and broadsheets.</a:t>
            </a:r>
            <a:br>
              <a:rPr lang="en-GB" sz="2800" i="1" dirty="0" smtClean="0"/>
            </a:br>
            <a:r>
              <a:rPr lang="en-GB" sz="2800" dirty="0" smtClean="0"/>
              <a:t/>
            </a:r>
            <a:br>
              <a:rPr lang="en-GB" sz="2800" dirty="0" smtClean="0"/>
            </a:br>
            <a:r>
              <a:rPr lang="en-GB" sz="2800" i="1" dirty="0" smtClean="0"/>
              <a:t>- to collect and use data which you will analyse and evaluate  effectively.</a:t>
            </a:r>
            <a:endParaRPr lang="en-GB" sz="4000" i="1" dirty="0"/>
          </a:p>
        </p:txBody>
      </p:sp>
      <p:sp>
        <p:nvSpPr>
          <p:cNvPr id="4" name="Text Placeholder 3"/>
          <p:cNvSpPr>
            <a:spLocks noGrp="1"/>
          </p:cNvSpPr>
          <p:nvPr>
            <p:ph type="body" sz="quarter" idx="10"/>
          </p:nvPr>
        </p:nvSpPr>
        <p:spPr>
          <a:xfrm>
            <a:off x="683568" y="116632"/>
            <a:ext cx="7690114" cy="1384994"/>
          </a:xfrm>
        </p:spPr>
        <p:txBody>
          <a:bodyPr/>
          <a:lstStyle/>
          <a:p>
            <a:r>
              <a:rPr lang="en-GB" sz="8800" dirty="0" smtClean="0"/>
              <a:t>Journalism Project</a:t>
            </a:r>
            <a:endParaRPr lang="en-GB" sz="88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news.sky.com/sky-news/content/StaticFile/jpg/2010/Aug/Week4/15708545.jpg"/>
          <p:cNvPicPr>
            <a:picLocks noChangeAspect="1" noChangeArrowheads="1"/>
          </p:cNvPicPr>
          <p:nvPr/>
        </p:nvPicPr>
        <p:blipFill>
          <a:blip r:embed="rId2" cstate="print"/>
          <a:srcRect/>
          <a:stretch>
            <a:fillRect/>
          </a:stretch>
        </p:blipFill>
        <p:spPr bwMode="auto">
          <a:xfrm>
            <a:off x="0" y="-1"/>
            <a:ext cx="5148064" cy="6885537"/>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boriswatch.co.uk/wp-content/uploads/2008/07/dailymailp01.jpg"/>
          <p:cNvPicPr>
            <a:picLocks noChangeAspect="1" noChangeArrowheads="1"/>
          </p:cNvPicPr>
          <p:nvPr/>
        </p:nvPicPr>
        <p:blipFill>
          <a:blip r:embed="rId2" cstate="print"/>
          <a:srcRect/>
          <a:stretch>
            <a:fillRect/>
          </a:stretch>
        </p:blipFill>
        <p:spPr bwMode="auto">
          <a:xfrm>
            <a:off x="-1" y="0"/>
            <a:ext cx="5140765" cy="68580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urrybet.net/images/blog2009/02/20090202_times.jpg"/>
          <p:cNvPicPr>
            <a:picLocks noChangeAspect="1" noChangeArrowheads="1"/>
          </p:cNvPicPr>
          <p:nvPr/>
        </p:nvPicPr>
        <p:blipFill>
          <a:blip r:embed="rId2" cstate="print"/>
          <a:srcRect/>
          <a:stretch>
            <a:fillRect/>
          </a:stretch>
        </p:blipFill>
        <p:spPr bwMode="auto">
          <a:xfrm>
            <a:off x="0" y="1"/>
            <a:ext cx="5579732" cy="6858000"/>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newsdesigner.com/blog/images/jan06/obsnew.jpg"/>
          <p:cNvPicPr>
            <a:picLocks noChangeAspect="1" noChangeArrowheads="1"/>
          </p:cNvPicPr>
          <p:nvPr/>
        </p:nvPicPr>
        <p:blipFill>
          <a:blip r:embed="rId2" cstate="print"/>
          <a:srcRect r="10609" b="19687"/>
          <a:stretch>
            <a:fillRect/>
          </a:stretch>
        </p:blipFill>
        <p:spPr bwMode="auto">
          <a:xfrm>
            <a:off x="-1" y="0"/>
            <a:ext cx="5218043" cy="68580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ris.ac.uk/poverty/news_files/independent%20page.jpg"/>
          <p:cNvPicPr>
            <a:picLocks noChangeAspect="1" noChangeArrowheads="1"/>
          </p:cNvPicPr>
          <p:nvPr/>
        </p:nvPicPr>
        <p:blipFill>
          <a:blip r:embed="rId2" cstate="print"/>
          <a:srcRect/>
          <a:stretch>
            <a:fillRect/>
          </a:stretch>
        </p:blipFill>
        <p:spPr bwMode="auto">
          <a:xfrm>
            <a:off x="0" y="10750"/>
            <a:ext cx="5220072" cy="684725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nnovationsinnewspapers.com/wp/wp-content/uploads/2007/05/uk_tg.jpg"/>
          <p:cNvPicPr>
            <a:picLocks noChangeAspect="1" noChangeArrowheads="1"/>
          </p:cNvPicPr>
          <p:nvPr/>
        </p:nvPicPr>
        <p:blipFill>
          <a:blip r:embed="rId2" cstate="print"/>
          <a:srcRect/>
          <a:stretch>
            <a:fillRect/>
          </a:stretch>
        </p:blipFill>
        <p:spPr bwMode="auto">
          <a:xfrm>
            <a:off x="0" y="-99875"/>
            <a:ext cx="4572000" cy="6957875"/>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news.sky.com/sky-news/content/StaticFile/jpg/2009/Jun/Week3/15310299.jpg"/>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en/f/f1/Romseyadvertiserfront.jpg"/>
          <p:cNvPicPr>
            <a:picLocks noChangeAspect="1" noChangeArrowheads="1"/>
          </p:cNvPicPr>
          <p:nvPr/>
        </p:nvPicPr>
        <p:blipFill>
          <a:blip r:embed="rId2" cstate="print"/>
          <a:srcRect/>
          <a:stretch>
            <a:fillRect/>
          </a:stretch>
        </p:blipFill>
        <p:spPr bwMode="auto">
          <a:xfrm>
            <a:off x="0" y="-66410"/>
            <a:ext cx="5868144" cy="6924410"/>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en/6/6e/Daily_Echo_Sept_15_2009.jpg"/>
          <p:cNvPicPr>
            <a:picLocks noChangeAspect="1" noChangeArrowheads="1"/>
          </p:cNvPicPr>
          <p:nvPr/>
        </p:nvPicPr>
        <p:blipFill>
          <a:blip r:embed="rId2" cstate="print"/>
          <a:srcRect/>
          <a:stretch>
            <a:fillRect/>
          </a:stretch>
        </p:blipFill>
        <p:spPr bwMode="auto">
          <a:xfrm>
            <a:off x="0" y="-40407"/>
            <a:ext cx="5148064" cy="6898407"/>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currybet.net/images/blog2009/02/20090202_metro.jpg"/>
          <p:cNvPicPr>
            <a:picLocks noChangeAspect="1" noChangeArrowheads="1"/>
          </p:cNvPicPr>
          <p:nvPr/>
        </p:nvPicPr>
        <p:blipFill>
          <a:blip r:embed="rId2" cstate="print"/>
          <a:srcRect/>
          <a:stretch>
            <a:fillRect/>
          </a:stretch>
        </p:blipFill>
        <p:spPr bwMode="auto">
          <a:xfrm>
            <a:off x="0" y="0"/>
            <a:ext cx="5486400" cy="6858000"/>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681913" cy="1523495"/>
          </a:xfrm>
        </p:spPr>
        <p:txBody>
          <a:bodyPr/>
          <a:lstStyle/>
          <a:p>
            <a:pPr algn="ctr"/>
            <a:r>
              <a:rPr lang="en-US" sz="6600" b="1" i="1" dirty="0" smtClean="0"/>
              <a:t>Journalism</a:t>
            </a:r>
            <a:endParaRPr lang="en-US" sz="6600" b="1" i="1" dirty="0"/>
          </a:p>
        </p:txBody>
      </p:sp>
      <p:sp>
        <p:nvSpPr>
          <p:cNvPr id="3" name="Subtitle 2"/>
          <p:cNvSpPr>
            <a:spLocks noGrp="1"/>
          </p:cNvSpPr>
          <p:nvPr>
            <p:ph type="subTitle" idx="1"/>
          </p:nvPr>
        </p:nvSpPr>
        <p:spPr>
          <a:xfrm>
            <a:off x="827584" y="4437112"/>
            <a:ext cx="7681913" cy="1944216"/>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ctr"/>
            <a:endParaRPr lang="en-US" dirty="0" smtClean="0">
              <a:solidFill>
                <a:schemeClr val="bg1"/>
              </a:solidFill>
            </a:endParaRPr>
          </a:p>
          <a:p>
            <a:pPr algn="ctr"/>
            <a:r>
              <a:rPr lang="en-US" dirty="0" smtClean="0">
                <a:solidFill>
                  <a:schemeClr val="bg1"/>
                </a:solidFill>
              </a:rPr>
              <a:t>In your books draw a spider diagram that includes everything you know about journalism. </a:t>
            </a:r>
          </a:p>
          <a:p>
            <a:pPr algn="ctr"/>
            <a:endParaRPr lang="en-US" dirty="0" smtClean="0">
              <a:solidFill>
                <a:schemeClr val="bg1"/>
              </a:solidFill>
            </a:endParaRPr>
          </a:p>
          <a:p>
            <a:pPr algn="ctr"/>
            <a:r>
              <a:rPr lang="en-US" i="1" dirty="0" smtClean="0">
                <a:solidFill>
                  <a:schemeClr val="bg1"/>
                </a:solidFill>
              </a:rPr>
              <a:t>What is it?</a:t>
            </a:r>
          </a:p>
          <a:p>
            <a:pPr algn="ctr"/>
            <a:r>
              <a:rPr lang="en-US" i="1" dirty="0" smtClean="0">
                <a:solidFill>
                  <a:schemeClr val="bg1"/>
                </a:solidFill>
              </a:rPr>
              <a:t>What different forms of journalism are there?</a:t>
            </a:r>
          </a:p>
          <a:p>
            <a:pPr algn="ct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wansea.gov.uk/media/images/p/r/Swansea_Leader_LARGE.jpg"/>
          <p:cNvPicPr>
            <a:picLocks noChangeAspect="1" noChangeArrowheads="1"/>
          </p:cNvPicPr>
          <p:nvPr/>
        </p:nvPicPr>
        <p:blipFill>
          <a:blip r:embed="rId2" cstate="print"/>
          <a:srcRect/>
          <a:stretch>
            <a:fillRect/>
          </a:stretch>
        </p:blipFill>
        <p:spPr bwMode="auto">
          <a:xfrm>
            <a:off x="0" y="-40409"/>
            <a:ext cx="5292080" cy="6898409"/>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382000" cy="553998"/>
          </a:xfrm>
        </p:spPr>
        <p:txBody>
          <a:bodyPr/>
          <a:lstStyle/>
          <a:p>
            <a:r>
              <a:rPr lang="en-GB" sz="4000" dirty="0" smtClean="0"/>
              <a:t>Broadsheets</a:t>
            </a:r>
            <a:endParaRPr lang="en-GB" sz="4000" dirty="0"/>
          </a:p>
        </p:txBody>
      </p:sp>
      <p:sp>
        <p:nvSpPr>
          <p:cNvPr id="6147" name="Rectangle 3"/>
          <p:cNvSpPr>
            <a:spLocks noGrp="1" noChangeArrowheads="1"/>
          </p:cNvSpPr>
          <p:nvPr>
            <p:ph type="body" idx="1"/>
          </p:nvPr>
        </p:nvSpPr>
        <p:spPr>
          <a:xfrm>
            <a:off x="457200" y="1600200"/>
            <a:ext cx="4043363" cy="3102388"/>
          </a:xfrm>
        </p:spPr>
        <p:txBody>
          <a:bodyPr/>
          <a:lstStyle/>
          <a:p>
            <a:pPr>
              <a:buNone/>
            </a:pPr>
            <a:r>
              <a:rPr lang="en-GB" sz="2800" b="1" dirty="0">
                <a:solidFill>
                  <a:schemeClr val="bg1"/>
                </a:solidFill>
              </a:rPr>
              <a:t>Broadsheets</a:t>
            </a:r>
            <a:r>
              <a:rPr lang="en-GB" sz="2800" dirty="0">
                <a:solidFill>
                  <a:schemeClr val="bg1"/>
                </a:solidFill>
              </a:rPr>
              <a:t> – newspapers printed in a large format  (pages 37cm x 58cm) Traditionally more serious in content than tabloids. (The Times, The Daily Telegraph, The Independent)</a:t>
            </a:r>
          </a:p>
        </p:txBody>
      </p:sp>
      <p:pic>
        <p:nvPicPr>
          <p:cNvPr id="5" name="Picture 2" descr="http://news.sky.com/sky-news/content/StaticFile/jpg/2009/Jun/Week3/15310299.jpg"/>
          <p:cNvPicPr>
            <a:picLocks noChangeAspect="1" noChangeArrowheads="1"/>
          </p:cNvPicPr>
          <p:nvPr/>
        </p:nvPicPr>
        <p:blipFill>
          <a:blip r:embed="rId3" cstate="print"/>
          <a:srcRect/>
          <a:stretch>
            <a:fillRect/>
          </a:stretch>
        </p:blipFill>
        <p:spPr bwMode="auto">
          <a:xfrm>
            <a:off x="4716016" y="1124744"/>
            <a:ext cx="3888432" cy="388843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Tabloids</a:t>
            </a:r>
            <a:endParaRPr lang="en-GB" dirty="0"/>
          </a:p>
        </p:txBody>
      </p:sp>
      <p:sp>
        <p:nvSpPr>
          <p:cNvPr id="9219" name="Rectangle 3"/>
          <p:cNvSpPr>
            <a:spLocks noGrp="1" noChangeArrowheads="1"/>
          </p:cNvSpPr>
          <p:nvPr>
            <p:ph type="body" idx="1"/>
          </p:nvPr>
        </p:nvSpPr>
        <p:spPr>
          <a:xfrm>
            <a:off x="457200" y="1600200"/>
            <a:ext cx="4043363" cy="3576364"/>
          </a:xfrm>
        </p:spPr>
        <p:txBody>
          <a:bodyPr/>
          <a:lstStyle/>
          <a:p>
            <a:pPr>
              <a:buNone/>
            </a:pPr>
            <a:r>
              <a:rPr lang="en-GB" sz="2800" b="1" dirty="0">
                <a:solidFill>
                  <a:schemeClr val="bg1"/>
                </a:solidFill>
              </a:rPr>
              <a:t>Tabloids</a:t>
            </a:r>
            <a:r>
              <a:rPr lang="en-GB" sz="2800" dirty="0">
                <a:solidFill>
                  <a:schemeClr val="bg1"/>
                </a:solidFill>
              </a:rPr>
              <a:t> – newspapers with pages half as large as broadsheets, usually more highly illustrated and traditionally less serious. (The Sun, The Mirror, Daily Mail, Daily Express) </a:t>
            </a:r>
          </a:p>
          <a:p>
            <a:endParaRPr lang="en-GB" sz="2800" dirty="0"/>
          </a:p>
        </p:txBody>
      </p:sp>
      <p:pic>
        <p:nvPicPr>
          <p:cNvPr id="5" name="Picture 6" descr="http://news.sky.com/sky-news/content/StaticFile/jpg/2010/Aug/Week4/15708545.jpg"/>
          <p:cNvPicPr>
            <a:picLocks noChangeAspect="1" noChangeArrowheads="1"/>
          </p:cNvPicPr>
          <p:nvPr/>
        </p:nvPicPr>
        <p:blipFill>
          <a:blip r:embed="rId2" cstate="print"/>
          <a:srcRect/>
          <a:stretch>
            <a:fillRect/>
          </a:stretch>
        </p:blipFill>
        <p:spPr bwMode="auto">
          <a:xfrm>
            <a:off x="5148064" y="980728"/>
            <a:ext cx="3102116" cy="414908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z="4000"/>
              <a:t>What are the main features of a </a:t>
            </a:r>
            <a:r>
              <a:rPr lang="en-GB" sz="4000">
                <a:solidFill>
                  <a:srgbClr val="FF3300"/>
                </a:solidFill>
              </a:rPr>
              <a:t>TABLOID</a:t>
            </a:r>
            <a:r>
              <a:rPr lang="en-GB" sz="4000"/>
              <a:t>?</a:t>
            </a:r>
          </a:p>
        </p:txBody>
      </p:sp>
      <p:sp>
        <p:nvSpPr>
          <p:cNvPr id="15363" name="Rectangle 3"/>
          <p:cNvSpPr>
            <a:spLocks noGrp="1" noChangeArrowheads="1"/>
          </p:cNvSpPr>
          <p:nvPr>
            <p:ph type="body" idx="1"/>
          </p:nvPr>
        </p:nvSpPr>
        <p:spPr>
          <a:xfrm>
            <a:off x="381000" y="1412875"/>
            <a:ext cx="8382000" cy="3841052"/>
          </a:xfrm>
        </p:spPr>
        <p:txBody>
          <a:bodyPr/>
          <a:lstStyle/>
          <a:p>
            <a:r>
              <a:rPr lang="en-GB" i="1" dirty="0">
                <a:solidFill>
                  <a:schemeClr val="bg1"/>
                </a:solidFill>
              </a:rPr>
              <a:t>The Sun, The Mirror </a:t>
            </a:r>
            <a:r>
              <a:rPr lang="en-GB" dirty="0">
                <a:solidFill>
                  <a:schemeClr val="bg1"/>
                </a:solidFill>
              </a:rPr>
              <a:t>and </a:t>
            </a:r>
            <a:r>
              <a:rPr lang="en-GB" i="1" dirty="0">
                <a:solidFill>
                  <a:schemeClr val="bg1"/>
                </a:solidFill>
              </a:rPr>
              <a:t>The Daily Star </a:t>
            </a:r>
            <a:r>
              <a:rPr lang="en-GB" dirty="0">
                <a:solidFill>
                  <a:schemeClr val="bg1"/>
                </a:solidFill>
              </a:rPr>
              <a:t> are all called </a:t>
            </a:r>
            <a:r>
              <a:rPr lang="en-GB" b="1" dirty="0" smtClean="0">
                <a:solidFill>
                  <a:srgbClr val="FF3300"/>
                </a:solidFill>
              </a:rPr>
              <a:t>REDTOPS</a:t>
            </a:r>
            <a:endParaRPr lang="en-GB" dirty="0"/>
          </a:p>
          <a:p>
            <a:r>
              <a:rPr lang="en-GB" dirty="0">
                <a:solidFill>
                  <a:schemeClr val="bg1"/>
                </a:solidFill>
              </a:rPr>
              <a:t>This is because they have red </a:t>
            </a:r>
            <a:r>
              <a:rPr lang="en-GB" b="1" dirty="0">
                <a:solidFill>
                  <a:srgbClr val="FF3300"/>
                </a:solidFill>
              </a:rPr>
              <a:t>MASTHEADS</a:t>
            </a:r>
          </a:p>
          <a:p>
            <a:r>
              <a:rPr lang="en-GB" dirty="0">
                <a:solidFill>
                  <a:schemeClr val="bg1"/>
                </a:solidFill>
              </a:rPr>
              <a:t>A masthead is the title of the newspaper which appears in the large type at the top of the front </a:t>
            </a:r>
            <a:r>
              <a:rPr lang="en-GB" dirty="0" smtClean="0">
                <a:solidFill>
                  <a:schemeClr val="bg1"/>
                </a:solidFill>
              </a:rPr>
              <a:t>page.</a:t>
            </a:r>
          </a:p>
          <a:p>
            <a:pPr>
              <a:buNone/>
            </a:pPr>
            <a:r>
              <a:rPr lang="en-GB" b="1" dirty="0" smtClean="0">
                <a:solidFill>
                  <a:schemeClr val="bg1"/>
                </a:solidFill>
              </a:rPr>
              <a:t>N.B. </a:t>
            </a:r>
            <a:r>
              <a:rPr lang="en-GB" i="1" dirty="0" smtClean="0">
                <a:solidFill>
                  <a:schemeClr val="bg1"/>
                </a:solidFill>
              </a:rPr>
              <a:t>The Sun was established in 1969 and is Britain’s most popular newspaper.</a:t>
            </a:r>
            <a:endParaRPr lang="en-GB" i="1" dirty="0">
              <a:solidFill>
                <a:schemeClr val="bg1"/>
              </a:solidFill>
            </a:endParaRPr>
          </a:p>
        </p:txBody>
      </p:sp>
      <p:pic>
        <p:nvPicPr>
          <p:cNvPr id="41986" name="Picture 2" descr="http://thekindnessoffensive.com/blog/wp-content/uploads/2010/03/The_Sun-logo-1024x346.jpg"/>
          <p:cNvPicPr>
            <a:picLocks noChangeAspect="1" noChangeArrowheads="1"/>
          </p:cNvPicPr>
          <p:nvPr/>
        </p:nvPicPr>
        <p:blipFill>
          <a:blip r:embed="rId2" cstate="print"/>
          <a:srcRect/>
          <a:stretch>
            <a:fillRect/>
          </a:stretch>
        </p:blipFill>
        <p:spPr bwMode="auto">
          <a:xfrm>
            <a:off x="395536" y="5301208"/>
            <a:ext cx="2983636" cy="1008112"/>
          </a:xfrm>
          <a:prstGeom prst="rect">
            <a:avLst/>
          </a:prstGeom>
          <a:noFill/>
        </p:spPr>
      </p:pic>
      <p:pic>
        <p:nvPicPr>
          <p:cNvPr id="41988" name="Picture 4" descr="http://blog.edencancan.com/wp-content/uploads/2010/11/Daily-Mirror-logo.jpg"/>
          <p:cNvPicPr>
            <a:picLocks noChangeAspect="1" noChangeArrowheads="1"/>
          </p:cNvPicPr>
          <p:nvPr/>
        </p:nvPicPr>
        <p:blipFill>
          <a:blip r:embed="rId3" cstate="print"/>
          <a:srcRect/>
          <a:stretch>
            <a:fillRect/>
          </a:stretch>
        </p:blipFill>
        <p:spPr bwMode="auto">
          <a:xfrm>
            <a:off x="3563888" y="5301208"/>
            <a:ext cx="2915816" cy="1016495"/>
          </a:xfrm>
          <a:prstGeom prst="rect">
            <a:avLst/>
          </a:prstGeom>
          <a:noFill/>
        </p:spPr>
      </p:pic>
      <p:pic>
        <p:nvPicPr>
          <p:cNvPr id="41990" name="Picture 6" descr="http://www.alcosense.co.uk/images/logo-star.jpg"/>
          <p:cNvPicPr>
            <a:picLocks noChangeAspect="1" noChangeArrowheads="1"/>
          </p:cNvPicPr>
          <p:nvPr/>
        </p:nvPicPr>
        <p:blipFill>
          <a:blip r:embed="rId4" cstate="print"/>
          <a:srcRect/>
          <a:stretch>
            <a:fillRect/>
          </a:stretch>
        </p:blipFill>
        <p:spPr bwMode="auto">
          <a:xfrm>
            <a:off x="6804248" y="4941168"/>
            <a:ext cx="2161406" cy="1366407"/>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553998"/>
          </a:xfrm>
        </p:spPr>
        <p:txBody>
          <a:bodyPr/>
          <a:lstStyle/>
          <a:p>
            <a:r>
              <a:rPr lang="en-GB" sz="4000" dirty="0" smtClean="0"/>
              <a:t>What are the stories about?</a:t>
            </a:r>
            <a:endParaRPr lang="en-GB" sz="4000" dirty="0"/>
          </a:p>
        </p:txBody>
      </p:sp>
      <p:sp>
        <p:nvSpPr>
          <p:cNvPr id="16387" name="Rectangle 3"/>
          <p:cNvSpPr>
            <a:spLocks noGrp="1" noChangeArrowheads="1"/>
          </p:cNvSpPr>
          <p:nvPr>
            <p:ph type="body" idx="1"/>
          </p:nvPr>
        </p:nvSpPr>
        <p:spPr>
          <a:xfrm>
            <a:off x="395536" y="1124744"/>
            <a:ext cx="8382000" cy="5022914"/>
          </a:xfrm>
        </p:spPr>
        <p:txBody>
          <a:bodyPr/>
          <a:lstStyle/>
          <a:p>
            <a:r>
              <a:rPr lang="en-GB" dirty="0">
                <a:solidFill>
                  <a:schemeClr val="bg1"/>
                </a:solidFill>
              </a:rPr>
              <a:t>They include international news and politics but generally include more gossip </a:t>
            </a:r>
            <a:r>
              <a:rPr lang="en-GB" dirty="0" smtClean="0">
                <a:solidFill>
                  <a:schemeClr val="bg1"/>
                </a:solidFill>
              </a:rPr>
              <a:t>.</a:t>
            </a:r>
            <a:endParaRPr lang="en-GB" dirty="0">
              <a:solidFill>
                <a:schemeClr val="bg1"/>
              </a:solidFill>
            </a:endParaRPr>
          </a:p>
          <a:p>
            <a:pPr>
              <a:buNone/>
            </a:pPr>
            <a:endParaRPr lang="en-GB" dirty="0" smtClean="0">
              <a:solidFill>
                <a:schemeClr val="bg1"/>
              </a:solidFill>
            </a:endParaRPr>
          </a:p>
          <a:p>
            <a:r>
              <a:rPr lang="en-GB" dirty="0" smtClean="0">
                <a:solidFill>
                  <a:schemeClr val="bg1"/>
                </a:solidFill>
              </a:rPr>
              <a:t>The </a:t>
            </a:r>
            <a:r>
              <a:rPr lang="en-GB" dirty="0">
                <a:solidFill>
                  <a:schemeClr val="bg1"/>
                </a:solidFill>
              </a:rPr>
              <a:t>stories are written simply and are quite </a:t>
            </a:r>
            <a:r>
              <a:rPr lang="en-GB" dirty="0" smtClean="0">
                <a:solidFill>
                  <a:schemeClr val="bg1"/>
                </a:solidFill>
              </a:rPr>
              <a:t>short.</a:t>
            </a:r>
          </a:p>
          <a:p>
            <a:endParaRPr lang="en-GB" dirty="0">
              <a:solidFill>
                <a:schemeClr val="bg1"/>
              </a:solidFill>
            </a:endParaRPr>
          </a:p>
          <a:p>
            <a:r>
              <a:rPr lang="en-GB" dirty="0">
                <a:solidFill>
                  <a:schemeClr val="bg1"/>
                </a:solidFill>
              </a:rPr>
              <a:t>They tend to have more pictures than other </a:t>
            </a:r>
            <a:r>
              <a:rPr lang="en-GB" dirty="0" smtClean="0">
                <a:solidFill>
                  <a:schemeClr val="bg1"/>
                </a:solidFill>
              </a:rPr>
              <a:t>newspapers.</a:t>
            </a:r>
          </a:p>
          <a:p>
            <a:endParaRPr lang="en-GB" dirty="0" smtClean="0">
              <a:solidFill>
                <a:schemeClr val="bg1"/>
              </a:solidFill>
            </a:endParaRPr>
          </a:p>
          <a:p>
            <a:r>
              <a:rPr lang="en-GB" dirty="0" smtClean="0">
                <a:solidFill>
                  <a:schemeClr val="bg1"/>
                </a:solidFill>
              </a:rPr>
              <a:t>The Sun has a reading age of 9!</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30188"/>
            <a:ext cx="8763000" cy="1107996"/>
          </a:xfrm>
        </p:spPr>
        <p:txBody>
          <a:bodyPr/>
          <a:lstStyle/>
          <a:p>
            <a:r>
              <a:rPr lang="en-GB" sz="4000" dirty="0"/>
              <a:t>What are the main features of </a:t>
            </a:r>
            <a:r>
              <a:rPr lang="en-GB" sz="4000" dirty="0" smtClean="0"/>
              <a:t>a broadsheet?</a:t>
            </a:r>
            <a:endParaRPr lang="en-GB" sz="4000" dirty="0"/>
          </a:p>
        </p:txBody>
      </p:sp>
      <p:sp>
        <p:nvSpPr>
          <p:cNvPr id="18435" name="Rectangle 3"/>
          <p:cNvSpPr>
            <a:spLocks noGrp="1" noChangeArrowheads="1"/>
          </p:cNvSpPr>
          <p:nvPr>
            <p:ph type="body" idx="1"/>
          </p:nvPr>
        </p:nvSpPr>
        <p:spPr>
          <a:xfrm>
            <a:off x="395536" y="1022556"/>
            <a:ext cx="8382000" cy="5835444"/>
          </a:xfrm>
        </p:spPr>
        <p:txBody>
          <a:bodyPr/>
          <a:lstStyle/>
          <a:p>
            <a:pPr>
              <a:lnSpc>
                <a:spcPct val="80000"/>
              </a:lnSpc>
            </a:pPr>
            <a:r>
              <a:rPr lang="en-GB" sz="2400" dirty="0">
                <a:solidFill>
                  <a:schemeClr val="bg1"/>
                </a:solidFill>
              </a:rPr>
              <a:t>They have a much higher news </a:t>
            </a:r>
            <a:r>
              <a:rPr lang="en-GB" sz="2400" dirty="0" smtClean="0">
                <a:solidFill>
                  <a:schemeClr val="bg1"/>
                </a:solidFill>
              </a:rPr>
              <a:t>content.</a:t>
            </a:r>
          </a:p>
          <a:p>
            <a:pPr>
              <a:lnSpc>
                <a:spcPct val="80000"/>
              </a:lnSpc>
            </a:pPr>
            <a:endParaRPr lang="en-GB" sz="2400" dirty="0">
              <a:solidFill>
                <a:schemeClr val="bg1"/>
              </a:solidFill>
            </a:endParaRPr>
          </a:p>
          <a:p>
            <a:pPr>
              <a:lnSpc>
                <a:spcPct val="80000"/>
              </a:lnSpc>
            </a:pPr>
            <a:r>
              <a:rPr lang="en-GB" sz="2400" dirty="0">
                <a:solidFill>
                  <a:schemeClr val="bg1"/>
                </a:solidFill>
              </a:rPr>
              <a:t>They usually cost more and have lower circulation figures than the Tabloids (Why?)</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Times</a:t>
            </a:r>
            <a:r>
              <a:rPr lang="en-GB" sz="2400" dirty="0">
                <a:solidFill>
                  <a:schemeClr val="bg1"/>
                </a:solidFill>
              </a:rPr>
              <a:t> is the oldest, founded in 1788</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Daily Telegraph</a:t>
            </a:r>
            <a:r>
              <a:rPr lang="en-GB" sz="2400" dirty="0">
                <a:solidFill>
                  <a:schemeClr val="bg1"/>
                </a:solidFill>
              </a:rPr>
              <a:t> sells the most and as a result charges high prices to its advertisers (so why do they pay it?)</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Independent </a:t>
            </a:r>
            <a:r>
              <a:rPr lang="en-GB" sz="2400" dirty="0">
                <a:solidFill>
                  <a:schemeClr val="bg1"/>
                </a:solidFill>
              </a:rPr>
              <a:t>is the newest, founded in 1986. It generally has more colour photos than the others.</a:t>
            </a:r>
          </a:p>
          <a:p>
            <a:pPr>
              <a:lnSpc>
                <a:spcPct val="80000"/>
              </a:lnSpc>
            </a:pPr>
            <a:endParaRPr lang="en-GB" sz="2400" i="1" dirty="0" smtClean="0">
              <a:solidFill>
                <a:schemeClr val="bg1"/>
              </a:solidFill>
            </a:endParaRPr>
          </a:p>
          <a:p>
            <a:pPr>
              <a:lnSpc>
                <a:spcPct val="80000"/>
              </a:lnSpc>
            </a:pPr>
            <a:r>
              <a:rPr lang="en-GB" sz="2400" i="1" dirty="0" smtClean="0">
                <a:solidFill>
                  <a:schemeClr val="bg1"/>
                </a:solidFill>
              </a:rPr>
              <a:t>The </a:t>
            </a:r>
            <a:r>
              <a:rPr lang="en-GB" sz="2400" i="1" dirty="0">
                <a:solidFill>
                  <a:schemeClr val="bg1"/>
                </a:solidFill>
              </a:rPr>
              <a:t>Financial Times </a:t>
            </a:r>
            <a:r>
              <a:rPr lang="en-GB" sz="2400" dirty="0">
                <a:solidFill>
                  <a:schemeClr val="bg1"/>
                </a:solidFill>
              </a:rPr>
              <a:t>is the only national to be printed on pink paper. It deals with mainly business and economic news, although it does have other news, including a sports section.</a:t>
            </a:r>
            <a:endParaRPr lang="en-GB" sz="2400" i="1" dirty="0">
              <a:solidFill>
                <a:schemeClr val="bg1"/>
              </a:solidFill>
            </a:endParaRPr>
          </a:p>
          <a:p>
            <a:pPr>
              <a:lnSpc>
                <a:spcPct val="80000"/>
              </a:lnSpc>
            </a:pPr>
            <a:endParaRPr lang="en-GB"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95536" y="980728"/>
            <a:ext cx="8382000" cy="5367623"/>
          </a:xfrm>
        </p:spPr>
        <p:txBody>
          <a:bodyPr/>
          <a:lstStyle/>
          <a:p>
            <a:r>
              <a:rPr lang="en-GB" i="1" dirty="0">
                <a:solidFill>
                  <a:schemeClr val="bg1"/>
                </a:solidFill>
              </a:rPr>
              <a:t>The Daily Mail </a:t>
            </a:r>
            <a:r>
              <a:rPr lang="en-GB" dirty="0">
                <a:solidFill>
                  <a:schemeClr val="bg1"/>
                </a:solidFill>
              </a:rPr>
              <a:t>and </a:t>
            </a:r>
            <a:r>
              <a:rPr lang="en-GB" i="1" dirty="0">
                <a:solidFill>
                  <a:schemeClr val="bg1"/>
                </a:solidFill>
              </a:rPr>
              <a:t>The Daily Express</a:t>
            </a:r>
            <a:r>
              <a:rPr lang="en-GB" dirty="0">
                <a:solidFill>
                  <a:schemeClr val="bg1"/>
                </a:solidFill>
              </a:rPr>
              <a:t> are also Tabloids but are referred to as </a:t>
            </a:r>
            <a:r>
              <a:rPr lang="en-GB" b="1" i="1" dirty="0">
                <a:solidFill>
                  <a:schemeClr val="bg1"/>
                </a:solidFill>
              </a:rPr>
              <a:t>‘Middle Market Dailies</a:t>
            </a:r>
            <a:r>
              <a:rPr lang="en-GB" b="1" i="1" dirty="0" smtClean="0">
                <a:solidFill>
                  <a:schemeClr val="bg1"/>
                </a:solidFill>
              </a:rPr>
              <a:t>’.</a:t>
            </a:r>
          </a:p>
          <a:p>
            <a:endParaRPr lang="en-GB" b="1" i="1" dirty="0">
              <a:solidFill>
                <a:schemeClr val="bg1"/>
              </a:solidFill>
            </a:endParaRPr>
          </a:p>
          <a:p>
            <a:r>
              <a:rPr lang="en-GB" dirty="0">
                <a:solidFill>
                  <a:schemeClr val="bg1"/>
                </a:solidFill>
              </a:rPr>
              <a:t>Their readership is somewhere in between the </a:t>
            </a:r>
            <a:r>
              <a:rPr lang="en-GB" dirty="0" smtClean="0">
                <a:solidFill>
                  <a:schemeClr val="bg1"/>
                </a:solidFill>
              </a:rPr>
              <a:t>tabloids </a:t>
            </a:r>
            <a:r>
              <a:rPr lang="en-GB" dirty="0">
                <a:solidFill>
                  <a:schemeClr val="bg1"/>
                </a:solidFill>
              </a:rPr>
              <a:t>and the </a:t>
            </a:r>
            <a:r>
              <a:rPr lang="en-GB" dirty="0" smtClean="0">
                <a:solidFill>
                  <a:schemeClr val="bg1"/>
                </a:solidFill>
              </a:rPr>
              <a:t>broadsheets.</a:t>
            </a:r>
          </a:p>
          <a:p>
            <a:endParaRPr lang="en-GB" dirty="0">
              <a:solidFill>
                <a:schemeClr val="bg1"/>
              </a:solidFill>
            </a:endParaRPr>
          </a:p>
          <a:p>
            <a:r>
              <a:rPr lang="en-GB" dirty="0">
                <a:solidFill>
                  <a:schemeClr val="bg1"/>
                </a:solidFill>
              </a:rPr>
              <a:t>There is plenty of news and features for people but less </a:t>
            </a:r>
            <a:r>
              <a:rPr lang="en-GB" dirty="0" smtClean="0">
                <a:solidFill>
                  <a:schemeClr val="bg1"/>
                </a:solidFill>
              </a:rPr>
              <a:t>gossip; they are considered to be a </a:t>
            </a:r>
            <a:r>
              <a:rPr lang="en-GB" dirty="0">
                <a:solidFill>
                  <a:schemeClr val="bg1"/>
                </a:solidFill>
              </a:rPr>
              <a:t>bit more </a:t>
            </a:r>
            <a:r>
              <a:rPr lang="en-GB" dirty="0" smtClean="0">
                <a:solidFill>
                  <a:schemeClr val="bg1"/>
                </a:solidFill>
              </a:rPr>
              <a:t>serious than the tabloids.</a:t>
            </a:r>
            <a:endParaRPr lang="en-GB" dirty="0">
              <a:solidFill>
                <a:schemeClr val="bg1"/>
              </a:solidFill>
            </a:endParaRPr>
          </a:p>
          <a:p>
            <a:endParaRPr lang="en-GB" i="1" dirty="0">
              <a:solidFill>
                <a:srgbClr val="0066FF"/>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2000" cy="664797"/>
          </a:xfrm>
        </p:spPr>
        <p:txBody>
          <a:bodyPr/>
          <a:lstStyle/>
          <a:p>
            <a:r>
              <a:rPr lang="en-GB" dirty="0" smtClean="0"/>
              <a:t>A </a:t>
            </a:r>
            <a:r>
              <a:rPr lang="en-GB" dirty="0"/>
              <a:t>S</a:t>
            </a:r>
            <a:r>
              <a:rPr lang="en-GB" dirty="0" smtClean="0"/>
              <a:t>cientific Investigation</a:t>
            </a:r>
            <a:endParaRPr lang="en-GB" dirty="0"/>
          </a:p>
        </p:txBody>
      </p:sp>
      <p:sp>
        <p:nvSpPr>
          <p:cNvPr id="4" name="TextBox 3"/>
          <p:cNvSpPr txBox="1"/>
          <p:nvPr/>
        </p:nvSpPr>
        <p:spPr>
          <a:xfrm>
            <a:off x="323528" y="836712"/>
            <a:ext cx="8496944" cy="5878532"/>
          </a:xfrm>
          <a:prstGeom prst="rect">
            <a:avLst/>
          </a:prstGeom>
          <a:noFill/>
        </p:spPr>
        <p:txBody>
          <a:bodyPr wrap="square" rtlCol="0">
            <a:spAutoFit/>
          </a:bodyPr>
          <a:lstStyle/>
          <a:p>
            <a:r>
              <a:rPr lang="en-GB" sz="2800" b="1" dirty="0" smtClean="0">
                <a:solidFill>
                  <a:schemeClr val="bg1"/>
                </a:solidFill>
              </a:rPr>
              <a:t>Title: </a:t>
            </a:r>
            <a:r>
              <a:rPr lang="en-GB" sz="2800" i="1" dirty="0" smtClean="0"/>
              <a:t>Investigation into the differences between tabloid and broadsheet newspapers.</a:t>
            </a:r>
          </a:p>
          <a:p>
            <a:endParaRPr lang="en-GB" sz="2800" i="1" dirty="0" smtClean="0"/>
          </a:p>
          <a:p>
            <a:r>
              <a:rPr lang="en-GB" sz="2800" b="1" dirty="0" smtClean="0">
                <a:solidFill>
                  <a:schemeClr val="bg1"/>
                </a:solidFill>
              </a:rPr>
              <a:t>Introduction: </a:t>
            </a:r>
            <a:r>
              <a:rPr lang="en-GB" sz="2800" i="1" dirty="0" smtClean="0"/>
              <a:t>Background information on newspapers. Why are they important? What is the history of newspapers? Why are there different styles of newspapers?</a:t>
            </a:r>
          </a:p>
          <a:p>
            <a:endParaRPr lang="en-GB" sz="2800" i="1" dirty="0" smtClean="0"/>
          </a:p>
          <a:p>
            <a:r>
              <a:rPr lang="en-GB" sz="2800" b="1" dirty="0" smtClean="0">
                <a:solidFill>
                  <a:schemeClr val="bg1"/>
                </a:solidFill>
              </a:rPr>
              <a:t>Prediction: </a:t>
            </a:r>
            <a:r>
              <a:rPr lang="en-GB" sz="2800" i="1" dirty="0" smtClean="0"/>
              <a:t>What do you expect to happen? Think about word choices, sentence types, pictures, type of stories, picture/text ratio, etc. </a:t>
            </a:r>
          </a:p>
          <a:p>
            <a:endParaRPr lang="en-GB" sz="2800" i="1" dirty="0" smtClean="0"/>
          </a:p>
          <a:p>
            <a:pPr algn="ctr"/>
            <a:r>
              <a:rPr lang="en-GB" sz="2000" b="1" i="1" u="sng" dirty="0" smtClean="0">
                <a:solidFill>
                  <a:schemeClr val="bg1"/>
                </a:solidFill>
              </a:rPr>
              <a:t>N.B. Use what you have learnt so far this lesson to complete this part of the investigation report.</a:t>
            </a:r>
            <a:endParaRPr lang="en-GB" sz="2800" b="1" i="1" u="sng"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5" name="Text Box 9"/>
          <p:cNvSpPr txBox="1">
            <a:spLocks noChangeArrowheads="1"/>
          </p:cNvSpPr>
          <p:nvPr/>
        </p:nvSpPr>
        <p:spPr bwMode="auto">
          <a:xfrm>
            <a:off x="684213" y="4032250"/>
            <a:ext cx="8424862" cy="400110"/>
          </a:xfrm>
          <a:prstGeom prst="rect">
            <a:avLst/>
          </a:prstGeom>
          <a:noFill/>
          <a:ln w="9525">
            <a:noFill/>
            <a:miter lim="800000"/>
            <a:headEnd/>
            <a:tailEnd/>
          </a:ln>
          <a:effectLst/>
        </p:spPr>
        <p:txBody>
          <a:bodyPr>
            <a:spAutoFit/>
          </a:bodyPr>
          <a:lstStyle/>
          <a:p>
            <a:pPr>
              <a:buFont typeface="Arial" pitchFamily="34" charset="0"/>
              <a:buChar char="•"/>
            </a:pPr>
            <a:r>
              <a:rPr lang="en-US" dirty="0" smtClean="0"/>
              <a:t> </a:t>
            </a:r>
            <a:r>
              <a:rPr lang="en-US" sz="2000" dirty="0" smtClean="0"/>
              <a:t>From </a:t>
            </a:r>
            <a:r>
              <a:rPr lang="en-US" sz="2000" dirty="0"/>
              <a:t>an experiment involving observation, counting or measuring.</a:t>
            </a:r>
            <a:endParaRPr lang="en-GB" sz="2000" dirty="0"/>
          </a:p>
        </p:txBody>
      </p:sp>
      <p:sp>
        <p:nvSpPr>
          <p:cNvPr id="162818" name="Rectangle 2"/>
          <p:cNvSpPr>
            <a:spLocks noGrp="1" noChangeArrowheads="1"/>
          </p:cNvSpPr>
          <p:nvPr>
            <p:ph type="ctrTitle"/>
          </p:nvPr>
        </p:nvSpPr>
        <p:spPr bwMode="auto">
          <a:xfrm>
            <a:off x="152400" y="152400"/>
            <a:ext cx="6435725"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b="1" dirty="0">
                <a:solidFill>
                  <a:srgbClr val="5B0091"/>
                </a:solidFill>
              </a:rPr>
              <a:t>Deciding on the data</a:t>
            </a:r>
          </a:p>
        </p:txBody>
      </p:sp>
      <p:sp>
        <p:nvSpPr>
          <p:cNvPr id="162821" name="Text Box 5"/>
          <p:cNvSpPr txBox="1">
            <a:spLocks noChangeArrowheads="1"/>
          </p:cNvSpPr>
          <p:nvPr/>
        </p:nvSpPr>
        <p:spPr bwMode="auto">
          <a:xfrm>
            <a:off x="395288" y="1052513"/>
            <a:ext cx="8408987" cy="707886"/>
          </a:xfrm>
          <a:prstGeom prst="rect">
            <a:avLst/>
          </a:prstGeom>
          <a:noFill/>
          <a:ln w="9525">
            <a:noFill/>
            <a:miter lim="800000"/>
            <a:headEnd/>
            <a:tailEnd/>
          </a:ln>
          <a:effectLst/>
        </p:spPr>
        <p:txBody>
          <a:bodyPr>
            <a:spAutoFit/>
          </a:bodyPr>
          <a:lstStyle/>
          <a:p>
            <a:r>
              <a:rPr lang="en-US" sz="2000" dirty="0"/>
              <a:t>The next step is to decide what data is needed and where it can be collected from.</a:t>
            </a:r>
            <a:endParaRPr lang="en-GB" sz="2000" dirty="0"/>
          </a:p>
        </p:txBody>
      </p:sp>
      <p:sp>
        <p:nvSpPr>
          <p:cNvPr id="162822" name="Text Box 6"/>
          <p:cNvSpPr txBox="1">
            <a:spLocks noChangeArrowheads="1"/>
          </p:cNvSpPr>
          <p:nvPr/>
        </p:nvSpPr>
        <p:spPr bwMode="auto">
          <a:xfrm>
            <a:off x="395288" y="1887538"/>
            <a:ext cx="8408987" cy="400110"/>
          </a:xfrm>
          <a:prstGeom prst="rect">
            <a:avLst/>
          </a:prstGeom>
          <a:noFill/>
          <a:ln w="9525">
            <a:noFill/>
            <a:miter lim="800000"/>
            <a:headEnd/>
            <a:tailEnd/>
          </a:ln>
          <a:effectLst/>
        </p:spPr>
        <p:txBody>
          <a:bodyPr>
            <a:spAutoFit/>
          </a:bodyPr>
          <a:lstStyle/>
          <a:p>
            <a:r>
              <a:rPr lang="en-US" sz="2000" dirty="0"/>
              <a:t>Data can be collected from a </a:t>
            </a:r>
            <a:r>
              <a:rPr lang="en-US" sz="2000" b="1" u="sng" dirty="0">
                <a:solidFill>
                  <a:schemeClr val="bg1"/>
                </a:solidFill>
              </a:rPr>
              <a:t>primary source</a:t>
            </a:r>
            <a:r>
              <a:rPr lang="en-US" sz="2000" dirty="0"/>
              <a:t> or a </a:t>
            </a:r>
            <a:r>
              <a:rPr lang="en-US" sz="2000" b="1" u="sng" dirty="0">
                <a:solidFill>
                  <a:schemeClr val="bg1"/>
                </a:solidFill>
              </a:rPr>
              <a:t>secondary source</a:t>
            </a:r>
            <a:r>
              <a:rPr lang="en-US" sz="2000" dirty="0"/>
              <a:t>.</a:t>
            </a:r>
            <a:endParaRPr lang="en-GB" sz="2000" dirty="0"/>
          </a:p>
        </p:txBody>
      </p:sp>
      <p:sp>
        <p:nvSpPr>
          <p:cNvPr id="162823" name="Text Box 7"/>
          <p:cNvSpPr txBox="1">
            <a:spLocks noChangeArrowheads="1"/>
          </p:cNvSpPr>
          <p:nvPr/>
        </p:nvSpPr>
        <p:spPr bwMode="auto">
          <a:xfrm>
            <a:off x="395288" y="2724150"/>
            <a:ext cx="8408987" cy="707886"/>
          </a:xfrm>
          <a:prstGeom prst="rect">
            <a:avLst/>
          </a:prstGeom>
          <a:noFill/>
          <a:ln w="9525">
            <a:noFill/>
            <a:miter lim="800000"/>
            <a:headEnd/>
            <a:tailEnd/>
          </a:ln>
          <a:effectLst/>
        </p:spPr>
        <p:txBody>
          <a:bodyPr>
            <a:spAutoFit/>
          </a:bodyPr>
          <a:lstStyle/>
          <a:p>
            <a:r>
              <a:rPr lang="en-US" sz="2000" dirty="0"/>
              <a:t>Data from a </a:t>
            </a:r>
            <a:r>
              <a:rPr lang="en-US" sz="2000" b="1" u="sng" dirty="0">
                <a:solidFill>
                  <a:schemeClr val="bg1"/>
                </a:solidFill>
              </a:rPr>
              <a:t>primary source</a:t>
            </a:r>
            <a:r>
              <a:rPr lang="en-US" sz="2000" u="sng" dirty="0">
                <a:solidFill>
                  <a:schemeClr val="bg1"/>
                </a:solidFill>
              </a:rPr>
              <a:t> </a:t>
            </a:r>
            <a:r>
              <a:rPr lang="en-US" sz="2000" dirty="0"/>
              <a:t>is data that you have collected yourself, for example: </a:t>
            </a:r>
            <a:endParaRPr lang="en-GB" sz="2000" dirty="0"/>
          </a:p>
        </p:txBody>
      </p:sp>
      <p:sp>
        <p:nvSpPr>
          <p:cNvPr id="162826" name="Text Box 10"/>
          <p:cNvSpPr txBox="1">
            <a:spLocks noChangeArrowheads="1"/>
          </p:cNvSpPr>
          <p:nvPr/>
        </p:nvSpPr>
        <p:spPr bwMode="auto">
          <a:xfrm>
            <a:off x="395288" y="4868863"/>
            <a:ext cx="8408987" cy="707886"/>
          </a:xfrm>
          <a:prstGeom prst="rect">
            <a:avLst/>
          </a:prstGeom>
          <a:noFill/>
          <a:ln w="9525">
            <a:noFill/>
            <a:miter lim="800000"/>
            <a:headEnd/>
            <a:tailEnd/>
          </a:ln>
          <a:effectLst/>
        </p:spPr>
        <p:txBody>
          <a:bodyPr>
            <a:spAutoFit/>
          </a:bodyPr>
          <a:lstStyle/>
          <a:p>
            <a:r>
              <a:rPr lang="en-US" sz="2000" dirty="0"/>
              <a:t>Data from a </a:t>
            </a:r>
            <a:r>
              <a:rPr lang="en-US" sz="2000" b="1" u="sng" dirty="0">
                <a:solidFill>
                  <a:schemeClr val="bg1"/>
                </a:solidFill>
              </a:rPr>
              <a:t>secondary source</a:t>
            </a:r>
            <a:r>
              <a:rPr lang="en-US" sz="2000" dirty="0"/>
              <a:t> is data that you have collected from somewhere else including the Internet, reference books or newspapers.</a:t>
            </a:r>
            <a:endParaRPr lang="en-GB" sz="2000" dirty="0"/>
          </a:p>
        </p:txBody>
      </p:sp>
      <p:sp>
        <p:nvSpPr>
          <p:cNvPr id="162824" name="Text Box 8"/>
          <p:cNvSpPr txBox="1">
            <a:spLocks noChangeArrowheads="1"/>
          </p:cNvSpPr>
          <p:nvPr/>
        </p:nvSpPr>
        <p:spPr bwMode="auto">
          <a:xfrm>
            <a:off x="684213" y="3560763"/>
            <a:ext cx="5954579" cy="400110"/>
          </a:xfrm>
          <a:prstGeom prst="rect">
            <a:avLst/>
          </a:prstGeom>
          <a:noFill/>
          <a:ln w="9525">
            <a:noFill/>
            <a:miter lim="800000"/>
            <a:headEnd/>
            <a:tailEnd/>
          </a:ln>
          <a:effectLst/>
        </p:spPr>
        <p:txBody>
          <a:bodyPr wrap="none">
            <a:spAutoFit/>
          </a:bodyPr>
          <a:lstStyle/>
          <a:p>
            <a:pPr>
              <a:buFont typeface="Arial" pitchFamily="34" charset="0"/>
              <a:buChar char="•"/>
            </a:pPr>
            <a:r>
              <a:rPr lang="en-US" sz="2000" dirty="0" smtClean="0"/>
              <a:t> From </a:t>
            </a:r>
            <a:r>
              <a:rPr lang="en-US" sz="2000" dirty="0"/>
              <a:t>a survey or questionnaire of a sample of people.</a:t>
            </a:r>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utoUpdateAnimBg="0"/>
      <p:bldP spid="162823" grpId="0" autoUpdateAnimBg="0"/>
      <p:bldP spid="1628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88640"/>
            <a:ext cx="8784976" cy="5970865"/>
          </a:xfrm>
          <a:prstGeom prst="rect">
            <a:avLst/>
          </a:prstGeom>
        </p:spPr>
        <p:txBody>
          <a:bodyPr wrap="square">
            <a:spAutoFit/>
          </a:bodyPr>
          <a:lstStyle/>
          <a:p>
            <a:endParaRPr lang="en-GB" i="1" dirty="0" smtClean="0"/>
          </a:p>
          <a:p>
            <a:r>
              <a:rPr lang="en-GB" sz="2800" b="1" dirty="0" smtClean="0">
                <a:solidFill>
                  <a:schemeClr val="bg1"/>
                </a:solidFill>
              </a:rPr>
              <a:t>Resources and materials:</a:t>
            </a:r>
            <a:r>
              <a:rPr lang="en-GB" sz="2800" b="1" dirty="0" smtClean="0"/>
              <a:t> </a:t>
            </a:r>
            <a:r>
              <a:rPr lang="en-GB" sz="2800" i="1" dirty="0" smtClean="0"/>
              <a:t>What resources and materials will you need to complete your investigation? Make a list.</a:t>
            </a:r>
          </a:p>
          <a:p>
            <a:endParaRPr lang="en-GB" sz="2800" b="1" dirty="0" smtClean="0"/>
          </a:p>
          <a:p>
            <a:r>
              <a:rPr lang="en-GB" sz="3200" b="1" dirty="0" smtClean="0">
                <a:solidFill>
                  <a:schemeClr val="bg1"/>
                </a:solidFill>
              </a:rPr>
              <a:t>Variables: </a:t>
            </a:r>
            <a:r>
              <a:rPr lang="en-GB" sz="3200" i="1" dirty="0" smtClean="0"/>
              <a:t>What are the variables in your investigation? </a:t>
            </a:r>
          </a:p>
          <a:p>
            <a:r>
              <a:rPr lang="en-GB" sz="2800" b="1" dirty="0" smtClean="0"/>
              <a:t>Independent </a:t>
            </a:r>
            <a:r>
              <a:rPr lang="en-GB" sz="2800" dirty="0" smtClean="0"/>
              <a:t>- </a:t>
            </a:r>
            <a:r>
              <a:rPr lang="en-GB" sz="2800" i="1" dirty="0" smtClean="0"/>
              <a:t>what are you changing? </a:t>
            </a:r>
          </a:p>
          <a:p>
            <a:r>
              <a:rPr lang="en-GB" sz="2800" b="1" dirty="0" smtClean="0"/>
              <a:t>Controlled </a:t>
            </a:r>
            <a:r>
              <a:rPr lang="en-GB" sz="2800" dirty="0" smtClean="0"/>
              <a:t>- </a:t>
            </a:r>
            <a:r>
              <a:rPr lang="en-GB" sz="2800" i="1" dirty="0" smtClean="0"/>
              <a:t>what are you keeping the same?</a:t>
            </a:r>
          </a:p>
          <a:p>
            <a:r>
              <a:rPr lang="en-GB" sz="2800" b="1" i="1" dirty="0" smtClean="0"/>
              <a:t>Dependent </a:t>
            </a:r>
            <a:r>
              <a:rPr lang="en-GB" sz="2800" i="1" dirty="0" smtClean="0"/>
              <a:t>– what are you measuring?</a:t>
            </a:r>
          </a:p>
          <a:p>
            <a:endParaRPr lang="en-GB" sz="2800" i="1" dirty="0" smtClean="0"/>
          </a:p>
          <a:p>
            <a:r>
              <a:rPr lang="en-GB" sz="2800" b="1" dirty="0" smtClean="0">
                <a:solidFill>
                  <a:schemeClr val="bg1"/>
                </a:solidFill>
              </a:rPr>
              <a:t>Method: </a:t>
            </a:r>
            <a:r>
              <a:rPr lang="en-GB" sz="2800" i="1" dirty="0" smtClean="0"/>
              <a:t>What are you going to do? </a:t>
            </a:r>
          </a:p>
          <a:p>
            <a:r>
              <a:rPr lang="en-GB" sz="2400" b="1" i="1" u="sng" dirty="0" smtClean="0"/>
              <a:t>N.B. Use imperative language to write your method </a:t>
            </a:r>
            <a:r>
              <a:rPr lang="en-GB" sz="2400" i="1" dirty="0" smtClean="0"/>
              <a:t>(bossy verbs at the start of your sentences - like a recipe!)</a:t>
            </a:r>
            <a:endParaRPr lang="en-GB" sz="2800" i="1" dirty="0" smtClean="0"/>
          </a:p>
          <a:p>
            <a:endParaRPr lang="en-GB" sz="2800" b="1" dirty="0" smtClean="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980728"/>
            <a:ext cx="7848872" cy="470898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6000" b="1" i="1" dirty="0" smtClean="0">
                <a:solidFill>
                  <a:schemeClr val="bg1"/>
                </a:solidFill>
              </a:rPr>
              <a:t>Journalism</a:t>
            </a:r>
            <a:r>
              <a:rPr lang="en-GB" sz="6000" i="1" dirty="0" smtClean="0">
                <a:solidFill>
                  <a:schemeClr val="bg1"/>
                </a:solidFill>
              </a:rPr>
              <a:t> is the practice of investigation and reporting of events, issues, and trends to a broad audience.</a:t>
            </a:r>
            <a:endParaRPr lang="en-GB" sz="6000" i="1"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bwMode="auto">
          <a:xfrm>
            <a:off x="152400" y="152400"/>
            <a:ext cx="6364288"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sz="3600" b="1" dirty="0">
                <a:solidFill>
                  <a:srgbClr val="5B0091"/>
                </a:solidFill>
              </a:rPr>
              <a:t>Designing a data collection sheet</a:t>
            </a:r>
          </a:p>
        </p:txBody>
      </p:sp>
      <p:sp>
        <p:nvSpPr>
          <p:cNvPr id="191508" name="Text Box 20"/>
          <p:cNvSpPr txBox="1">
            <a:spLocks noChangeArrowheads="1"/>
          </p:cNvSpPr>
          <p:nvPr/>
        </p:nvSpPr>
        <p:spPr bwMode="auto">
          <a:xfrm>
            <a:off x="323850" y="1125538"/>
            <a:ext cx="8515350" cy="707886"/>
          </a:xfrm>
          <a:prstGeom prst="rect">
            <a:avLst/>
          </a:prstGeom>
          <a:noFill/>
          <a:ln w="38100">
            <a:noFill/>
            <a:miter lim="800000"/>
            <a:headEnd/>
            <a:tailEnd/>
          </a:ln>
          <a:effectLst/>
        </p:spPr>
        <p:txBody>
          <a:bodyPr>
            <a:spAutoFit/>
          </a:bodyPr>
          <a:lstStyle/>
          <a:p>
            <a:r>
              <a:rPr lang="en-GB" sz="2000" dirty="0">
                <a:solidFill>
                  <a:schemeClr val="tx1"/>
                </a:solidFill>
              </a:rPr>
              <a:t>A data collection sheet can be used to record data that comes from counting, observing or measuring.</a:t>
            </a:r>
          </a:p>
        </p:txBody>
      </p:sp>
      <p:sp>
        <p:nvSpPr>
          <p:cNvPr id="191509" name="Text Box 21"/>
          <p:cNvSpPr txBox="1">
            <a:spLocks noChangeArrowheads="1"/>
          </p:cNvSpPr>
          <p:nvPr/>
        </p:nvSpPr>
        <p:spPr bwMode="auto">
          <a:xfrm>
            <a:off x="323850" y="2154238"/>
            <a:ext cx="8515350" cy="400110"/>
          </a:xfrm>
          <a:prstGeom prst="rect">
            <a:avLst/>
          </a:prstGeom>
          <a:noFill/>
          <a:ln w="38100">
            <a:noFill/>
            <a:miter lim="800000"/>
            <a:headEnd/>
            <a:tailEnd/>
          </a:ln>
          <a:effectLst/>
        </p:spPr>
        <p:txBody>
          <a:bodyPr>
            <a:spAutoFit/>
          </a:bodyPr>
          <a:lstStyle/>
          <a:p>
            <a:r>
              <a:rPr lang="en-GB" sz="2000" dirty="0">
                <a:solidFill>
                  <a:schemeClr val="tx1"/>
                </a:solidFill>
              </a:rPr>
              <a:t>It can also be used to record responses to specific questions.</a:t>
            </a:r>
          </a:p>
        </p:txBody>
      </p:sp>
      <p:sp>
        <p:nvSpPr>
          <p:cNvPr id="191510" name="Text Box 22"/>
          <p:cNvSpPr txBox="1">
            <a:spLocks noChangeArrowheads="1"/>
          </p:cNvSpPr>
          <p:nvPr/>
        </p:nvSpPr>
        <p:spPr bwMode="auto">
          <a:xfrm>
            <a:off x="323850" y="2819400"/>
            <a:ext cx="8515350" cy="707886"/>
          </a:xfrm>
          <a:prstGeom prst="rect">
            <a:avLst/>
          </a:prstGeom>
          <a:noFill/>
          <a:ln w="38100">
            <a:noFill/>
            <a:miter lim="800000"/>
            <a:headEnd/>
            <a:tailEnd/>
          </a:ln>
          <a:effectLst/>
        </p:spPr>
        <p:txBody>
          <a:bodyPr>
            <a:spAutoFit/>
          </a:bodyPr>
          <a:lstStyle/>
          <a:p>
            <a:r>
              <a:rPr lang="en-GB" sz="2000" dirty="0">
                <a:solidFill>
                  <a:schemeClr val="tx1"/>
                </a:solidFill>
              </a:rPr>
              <a:t>For example, to investigate a claim that the amount of TV watched has an impact on weight we can use the following:</a:t>
            </a:r>
          </a:p>
        </p:txBody>
      </p:sp>
      <p:grpSp>
        <p:nvGrpSpPr>
          <p:cNvPr id="2" name="Group 48"/>
          <p:cNvGrpSpPr>
            <a:grpSpLocks/>
          </p:cNvGrpSpPr>
          <p:nvPr/>
        </p:nvGrpSpPr>
        <p:grpSpPr bwMode="auto">
          <a:xfrm>
            <a:off x="395288" y="3860800"/>
            <a:ext cx="8280400" cy="2017713"/>
            <a:chOff x="249" y="2432"/>
            <a:chExt cx="5216" cy="1271"/>
          </a:xfrm>
        </p:grpSpPr>
        <p:sp>
          <p:nvSpPr>
            <p:cNvPr id="191511" name="Rectangle 23"/>
            <p:cNvSpPr>
              <a:spLocks noChangeArrowheads="1"/>
            </p:cNvSpPr>
            <p:nvPr/>
          </p:nvSpPr>
          <p:spPr bwMode="auto">
            <a:xfrm>
              <a:off x="249" y="2432"/>
              <a:ext cx="499"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age</a:t>
              </a:r>
              <a:endParaRPr lang="en-GB" sz="2000">
                <a:solidFill>
                  <a:schemeClr val="bg1"/>
                </a:solidFill>
              </a:endParaRPr>
            </a:p>
          </p:txBody>
        </p:sp>
        <p:sp>
          <p:nvSpPr>
            <p:cNvPr id="191512" name="Rectangle 24"/>
            <p:cNvSpPr>
              <a:spLocks noChangeArrowheads="1"/>
            </p:cNvSpPr>
            <p:nvPr/>
          </p:nvSpPr>
          <p:spPr bwMode="auto">
            <a:xfrm>
              <a:off x="748" y="2432"/>
              <a:ext cx="454"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sex</a:t>
              </a:r>
              <a:endParaRPr lang="en-GB" sz="2000">
                <a:solidFill>
                  <a:schemeClr val="bg1"/>
                </a:solidFill>
              </a:endParaRPr>
            </a:p>
          </p:txBody>
        </p:sp>
        <p:sp>
          <p:nvSpPr>
            <p:cNvPr id="191513" name="Rectangle 25"/>
            <p:cNvSpPr>
              <a:spLocks noChangeArrowheads="1"/>
            </p:cNvSpPr>
            <p:nvPr/>
          </p:nvSpPr>
          <p:spPr bwMode="auto">
            <a:xfrm>
              <a:off x="1202" y="2432"/>
              <a:ext cx="907"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dirty="0">
                  <a:solidFill>
                    <a:schemeClr val="bg1"/>
                  </a:solidFill>
                </a:rPr>
                <a:t>height (cm)</a:t>
              </a:r>
              <a:endParaRPr lang="en-GB" sz="2000" dirty="0">
                <a:solidFill>
                  <a:schemeClr val="bg1"/>
                </a:solidFill>
              </a:endParaRPr>
            </a:p>
          </p:txBody>
        </p:sp>
        <p:sp>
          <p:nvSpPr>
            <p:cNvPr id="191514" name="Rectangle 26"/>
            <p:cNvSpPr>
              <a:spLocks noChangeArrowheads="1"/>
            </p:cNvSpPr>
            <p:nvPr/>
          </p:nvSpPr>
          <p:spPr bwMode="auto">
            <a:xfrm>
              <a:off x="2109" y="2432"/>
              <a:ext cx="907"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weight (kg)</a:t>
              </a:r>
              <a:endParaRPr lang="en-GB" sz="2000">
                <a:solidFill>
                  <a:schemeClr val="bg1"/>
                </a:solidFill>
              </a:endParaRPr>
            </a:p>
          </p:txBody>
        </p:sp>
        <p:sp>
          <p:nvSpPr>
            <p:cNvPr id="191515" name="Rectangle 27"/>
            <p:cNvSpPr>
              <a:spLocks noChangeArrowheads="1"/>
            </p:cNvSpPr>
            <p:nvPr/>
          </p:nvSpPr>
          <p:spPr bwMode="auto">
            <a:xfrm>
              <a:off x="3016" y="2432"/>
              <a:ext cx="2449" cy="318"/>
            </a:xfrm>
            <a:prstGeom prst="rect">
              <a:avLst/>
            </a:prstGeom>
            <a:solidFill>
              <a:schemeClr val="tx1"/>
            </a:solidFill>
            <a:ln w="19050">
              <a:solidFill>
                <a:schemeClr val="bg1"/>
              </a:solidFill>
              <a:miter lim="800000"/>
              <a:headEnd/>
              <a:tailEnd/>
            </a:ln>
            <a:effectLst/>
          </p:spPr>
          <p:txBody>
            <a:bodyPr wrap="none" anchor="ctr"/>
            <a:lstStyle/>
            <a:p>
              <a:pPr algn="ctr"/>
              <a:r>
                <a:rPr lang="en-US" sz="2000">
                  <a:solidFill>
                    <a:schemeClr val="bg1"/>
                  </a:solidFill>
                </a:rPr>
                <a:t>hours of TV watched per week</a:t>
              </a:r>
              <a:endParaRPr lang="en-GB" sz="2000">
                <a:solidFill>
                  <a:schemeClr val="bg1"/>
                </a:solidFill>
              </a:endParaRPr>
            </a:p>
          </p:txBody>
        </p:sp>
        <p:sp>
          <p:nvSpPr>
            <p:cNvPr id="191518" name="Rectangle 30"/>
            <p:cNvSpPr>
              <a:spLocks noChangeArrowheads="1"/>
            </p:cNvSpPr>
            <p:nvPr/>
          </p:nvSpPr>
          <p:spPr bwMode="auto">
            <a:xfrm>
              <a:off x="249" y="2750"/>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19" name="Rectangle 31"/>
            <p:cNvSpPr>
              <a:spLocks noChangeArrowheads="1"/>
            </p:cNvSpPr>
            <p:nvPr/>
          </p:nvSpPr>
          <p:spPr bwMode="auto">
            <a:xfrm>
              <a:off x="748" y="2750"/>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0" name="Rectangle 32"/>
            <p:cNvSpPr>
              <a:spLocks noChangeArrowheads="1"/>
            </p:cNvSpPr>
            <p:nvPr/>
          </p:nvSpPr>
          <p:spPr bwMode="auto">
            <a:xfrm>
              <a:off x="1202" y="2750"/>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1" name="Rectangle 33"/>
            <p:cNvSpPr>
              <a:spLocks noChangeArrowheads="1"/>
            </p:cNvSpPr>
            <p:nvPr/>
          </p:nvSpPr>
          <p:spPr bwMode="auto">
            <a:xfrm>
              <a:off x="2109" y="2750"/>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2" name="Rectangle 34"/>
            <p:cNvSpPr>
              <a:spLocks noChangeArrowheads="1"/>
            </p:cNvSpPr>
            <p:nvPr/>
          </p:nvSpPr>
          <p:spPr bwMode="auto">
            <a:xfrm>
              <a:off x="3016" y="2750"/>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4" name="Rectangle 36"/>
            <p:cNvSpPr>
              <a:spLocks noChangeArrowheads="1"/>
            </p:cNvSpPr>
            <p:nvPr/>
          </p:nvSpPr>
          <p:spPr bwMode="auto">
            <a:xfrm>
              <a:off x="249" y="3067"/>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5" name="Rectangle 37"/>
            <p:cNvSpPr>
              <a:spLocks noChangeArrowheads="1"/>
            </p:cNvSpPr>
            <p:nvPr/>
          </p:nvSpPr>
          <p:spPr bwMode="auto">
            <a:xfrm>
              <a:off x="748" y="3067"/>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6" name="Rectangle 38"/>
            <p:cNvSpPr>
              <a:spLocks noChangeArrowheads="1"/>
            </p:cNvSpPr>
            <p:nvPr/>
          </p:nvSpPr>
          <p:spPr bwMode="auto">
            <a:xfrm>
              <a:off x="1202" y="3067"/>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7" name="Rectangle 39"/>
            <p:cNvSpPr>
              <a:spLocks noChangeArrowheads="1"/>
            </p:cNvSpPr>
            <p:nvPr/>
          </p:nvSpPr>
          <p:spPr bwMode="auto">
            <a:xfrm>
              <a:off x="2109" y="3067"/>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28" name="Rectangle 40"/>
            <p:cNvSpPr>
              <a:spLocks noChangeArrowheads="1"/>
            </p:cNvSpPr>
            <p:nvPr/>
          </p:nvSpPr>
          <p:spPr bwMode="auto">
            <a:xfrm>
              <a:off x="3016" y="3067"/>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solidFill>
                  <a:schemeClr val="bg1"/>
                </a:solidFill>
              </a:endParaRPr>
            </a:p>
          </p:txBody>
        </p:sp>
        <p:sp>
          <p:nvSpPr>
            <p:cNvPr id="191530" name="Rectangle 42"/>
            <p:cNvSpPr>
              <a:spLocks noChangeArrowheads="1"/>
            </p:cNvSpPr>
            <p:nvPr/>
          </p:nvSpPr>
          <p:spPr bwMode="auto">
            <a:xfrm>
              <a:off x="249" y="3385"/>
              <a:ext cx="49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1" name="Rectangle 43"/>
            <p:cNvSpPr>
              <a:spLocks noChangeArrowheads="1"/>
            </p:cNvSpPr>
            <p:nvPr/>
          </p:nvSpPr>
          <p:spPr bwMode="auto">
            <a:xfrm>
              <a:off x="748" y="3385"/>
              <a:ext cx="454"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2" name="Rectangle 44"/>
            <p:cNvSpPr>
              <a:spLocks noChangeArrowheads="1"/>
            </p:cNvSpPr>
            <p:nvPr/>
          </p:nvSpPr>
          <p:spPr bwMode="auto">
            <a:xfrm>
              <a:off x="1202" y="3385"/>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3" name="Rectangle 45"/>
            <p:cNvSpPr>
              <a:spLocks noChangeArrowheads="1"/>
            </p:cNvSpPr>
            <p:nvPr/>
          </p:nvSpPr>
          <p:spPr bwMode="auto">
            <a:xfrm>
              <a:off x="2109" y="3385"/>
              <a:ext cx="907"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sp>
          <p:nvSpPr>
            <p:cNvPr id="191534" name="Rectangle 46"/>
            <p:cNvSpPr>
              <a:spLocks noChangeArrowheads="1"/>
            </p:cNvSpPr>
            <p:nvPr/>
          </p:nvSpPr>
          <p:spPr bwMode="auto">
            <a:xfrm>
              <a:off x="3016" y="3385"/>
              <a:ext cx="2449" cy="318"/>
            </a:xfrm>
            <a:prstGeom prst="rect">
              <a:avLst/>
            </a:prstGeom>
            <a:solidFill>
              <a:schemeClr val="tx1"/>
            </a:solidFill>
            <a:ln w="19050">
              <a:solidFill>
                <a:schemeClr val="bg1"/>
              </a:solidFill>
              <a:miter lim="800000"/>
              <a:headEnd/>
              <a:tailEnd/>
            </a:ln>
            <a:effectLst/>
          </p:spPr>
          <p:txBody>
            <a:bodyPr wrap="none" anchor="ctr"/>
            <a:lstStyle/>
            <a:p>
              <a:pPr algn="ctr"/>
              <a:endParaRPr lang="fr-FR" sz="2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9" grpId="0" autoUpdateAnimBg="0"/>
      <p:bldP spid="1915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bwMode="auto">
          <a:xfrm>
            <a:off x="152400" y="152400"/>
            <a:ext cx="6364288"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GB" sz="3600" b="1" dirty="0">
                <a:solidFill>
                  <a:srgbClr val="5B0091"/>
                </a:solidFill>
              </a:rPr>
              <a:t>Using a tally chart</a:t>
            </a:r>
          </a:p>
        </p:txBody>
      </p:sp>
      <p:sp>
        <p:nvSpPr>
          <p:cNvPr id="199685" name="Text Box 5"/>
          <p:cNvSpPr txBox="1">
            <a:spLocks noChangeArrowheads="1"/>
          </p:cNvSpPr>
          <p:nvPr/>
        </p:nvSpPr>
        <p:spPr bwMode="auto">
          <a:xfrm>
            <a:off x="323850" y="1125538"/>
            <a:ext cx="8569325" cy="400110"/>
          </a:xfrm>
          <a:prstGeom prst="rect">
            <a:avLst/>
          </a:prstGeom>
          <a:noFill/>
          <a:ln w="38100">
            <a:noFill/>
            <a:miter lim="800000"/>
            <a:headEnd/>
            <a:tailEnd/>
          </a:ln>
          <a:effectLst/>
        </p:spPr>
        <p:txBody>
          <a:bodyPr>
            <a:spAutoFit/>
          </a:bodyPr>
          <a:lstStyle/>
          <a:p>
            <a:r>
              <a:rPr lang="en-GB" sz="2000" dirty="0">
                <a:solidFill>
                  <a:schemeClr val="tx1"/>
                </a:solidFill>
              </a:rPr>
              <a:t>When collecting data that involves counting something we often use a tally chart.</a:t>
            </a:r>
          </a:p>
        </p:txBody>
      </p:sp>
      <p:sp>
        <p:nvSpPr>
          <p:cNvPr id="199686" name="Text Box 6"/>
          <p:cNvSpPr txBox="1">
            <a:spLocks noChangeArrowheads="1"/>
          </p:cNvSpPr>
          <p:nvPr/>
        </p:nvSpPr>
        <p:spPr bwMode="auto">
          <a:xfrm>
            <a:off x="323850" y="1989138"/>
            <a:ext cx="8569325" cy="400110"/>
          </a:xfrm>
          <a:prstGeom prst="rect">
            <a:avLst/>
          </a:prstGeom>
          <a:noFill/>
          <a:ln w="38100">
            <a:noFill/>
            <a:miter lim="800000"/>
            <a:headEnd/>
            <a:tailEnd/>
          </a:ln>
          <a:effectLst/>
        </p:spPr>
        <p:txBody>
          <a:bodyPr>
            <a:spAutoFit/>
          </a:bodyPr>
          <a:lstStyle/>
          <a:p>
            <a:r>
              <a:rPr lang="en-GB" sz="2000" dirty="0">
                <a:solidFill>
                  <a:schemeClr val="tx1"/>
                </a:solidFill>
              </a:rPr>
              <a:t>For example, this tally chart can be used to record peoples’ favourite snacks.</a:t>
            </a:r>
          </a:p>
        </p:txBody>
      </p:sp>
      <p:grpSp>
        <p:nvGrpSpPr>
          <p:cNvPr id="2" name="Group 61"/>
          <p:cNvGrpSpPr>
            <a:grpSpLocks/>
          </p:cNvGrpSpPr>
          <p:nvPr/>
        </p:nvGrpSpPr>
        <p:grpSpPr bwMode="auto">
          <a:xfrm>
            <a:off x="1043608" y="2924944"/>
            <a:ext cx="7129462" cy="2233613"/>
            <a:chOff x="657" y="1842"/>
            <a:chExt cx="4491" cy="1407"/>
          </a:xfrm>
        </p:grpSpPr>
        <p:sp>
          <p:nvSpPr>
            <p:cNvPr id="199687" name="Rectangle 7"/>
            <p:cNvSpPr>
              <a:spLocks noChangeArrowheads="1"/>
            </p:cNvSpPr>
            <p:nvPr/>
          </p:nvSpPr>
          <p:spPr bwMode="auto">
            <a:xfrm>
              <a:off x="657" y="1842"/>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dirty="0" err="1">
                  <a:solidFill>
                    <a:schemeClr val="bg1"/>
                  </a:solidFill>
                </a:rPr>
                <a:t>favourite</a:t>
              </a:r>
              <a:r>
                <a:rPr lang="en-US" sz="2200" dirty="0">
                  <a:solidFill>
                    <a:schemeClr val="bg1"/>
                  </a:solidFill>
                </a:rPr>
                <a:t> snack</a:t>
              </a:r>
              <a:endParaRPr lang="en-GB" sz="2200" dirty="0">
                <a:solidFill>
                  <a:schemeClr val="bg1"/>
                </a:solidFill>
              </a:endParaRPr>
            </a:p>
          </p:txBody>
        </p:sp>
        <p:sp>
          <p:nvSpPr>
            <p:cNvPr id="199688" name="Rectangle 8"/>
            <p:cNvSpPr>
              <a:spLocks noChangeArrowheads="1"/>
            </p:cNvSpPr>
            <p:nvPr/>
          </p:nvSpPr>
          <p:spPr bwMode="auto">
            <a:xfrm>
              <a:off x="2154" y="1842"/>
              <a:ext cx="1769"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tally</a:t>
              </a:r>
              <a:endParaRPr lang="en-GB" sz="2200">
                <a:solidFill>
                  <a:schemeClr val="bg1"/>
                </a:solidFill>
              </a:endParaRPr>
            </a:p>
          </p:txBody>
        </p:sp>
        <p:sp>
          <p:nvSpPr>
            <p:cNvPr id="199689" name="Rectangle 9"/>
            <p:cNvSpPr>
              <a:spLocks noChangeArrowheads="1"/>
            </p:cNvSpPr>
            <p:nvPr/>
          </p:nvSpPr>
          <p:spPr bwMode="auto">
            <a:xfrm>
              <a:off x="3923" y="1842"/>
              <a:ext cx="1225"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frequency</a:t>
              </a:r>
              <a:endParaRPr lang="en-GB" sz="2200">
                <a:solidFill>
                  <a:schemeClr val="bg1"/>
                </a:solidFill>
              </a:endParaRPr>
            </a:p>
          </p:txBody>
        </p:sp>
        <p:sp>
          <p:nvSpPr>
            <p:cNvPr id="199690" name="Rectangle 10"/>
            <p:cNvSpPr>
              <a:spLocks noChangeArrowheads="1"/>
            </p:cNvSpPr>
            <p:nvPr/>
          </p:nvSpPr>
          <p:spPr bwMode="auto">
            <a:xfrm>
              <a:off x="657" y="2124"/>
              <a:ext cx="1497" cy="281"/>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crisps</a:t>
              </a:r>
              <a:endParaRPr lang="en-GB" sz="2200">
                <a:solidFill>
                  <a:schemeClr val="bg1"/>
                </a:solidFill>
              </a:endParaRPr>
            </a:p>
          </p:txBody>
        </p:sp>
        <p:sp>
          <p:nvSpPr>
            <p:cNvPr id="199691" name="Rectangle 11"/>
            <p:cNvSpPr>
              <a:spLocks noChangeArrowheads="1"/>
            </p:cNvSpPr>
            <p:nvPr/>
          </p:nvSpPr>
          <p:spPr bwMode="auto">
            <a:xfrm>
              <a:off x="657" y="2405"/>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dirty="0">
                  <a:solidFill>
                    <a:schemeClr val="bg1"/>
                  </a:solidFill>
                </a:rPr>
                <a:t>fruit</a:t>
              </a:r>
              <a:endParaRPr lang="en-GB" sz="2200" dirty="0">
                <a:solidFill>
                  <a:schemeClr val="bg1"/>
                </a:solidFill>
              </a:endParaRPr>
            </a:p>
          </p:txBody>
        </p:sp>
        <p:sp>
          <p:nvSpPr>
            <p:cNvPr id="199692" name="Rectangle 12"/>
            <p:cNvSpPr>
              <a:spLocks noChangeArrowheads="1"/>
            </p:cNvSpPr>
            <p:nvPr/>
          </p:nvSpPr>
          <p:spPr bwMode="auto">
            <a:xfrm>
              <a:off x="657" y="2686"/>
              <a:ext cx="1497" cy="281"/>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nuts</a:t>
              </a:r>
              <a:endParaRPr lang="en-GB" sz="2200">
                <a:solidFill>
                  <a:schemeClr val="bg1"/>
                </a:solidFill>
              </a:endParaRPr>
            </a:p>
          </p:txBody>
        </p:sp>
        <p:sp>
          <p:nvSpPr>
            <p:cNvPr id="199693" name="Rectangle 13"/>
            <p:cNvSpPr>
              <a:spLocks noChangeArrowheads="1"/>
            </p:cNvSpPr>
            <p:nvPr/>
          </p:nvSpPr>
          <p:spPr bwMode="auto">
            <a:xfrm>
              <a:off x="657" y="2967"/>
              <a:ext cx="1497" cy="282"/>
            </a:xfrm>
            <a:prstGeom prst="rect">
              <a:avLst/>
            </a:prstGeom>
            <a:solidFill>
              <a:srgbClr val="D9ECFF"/>
            </a:solidFill>
            <a:ln w="28575">
              <a:solidFill>
                <a:schemeClr val="bg1"/>
              </a:solidFill>
              <a:miter lim="800000"/>
              <a:headEnd/>
              <a:tailEnd/>
            </a:ln>
            <a:effectLst/>
          </p:spPr>
          <p:txBody>
            <a:bodyPr wrap="none" anchor="ctr"/>
            <a:lstStyle/>
            <a:p>
              <a:pPr algn="ctr"/>
              <a:r>
                <a:rPr lang="en-US" sz="2200">
                  <a:solidFill>
                    <a:schemeClr val="bg1"/>
                  </a:solidFill>
                </a:rPr>
                <a:t>sweets</a:t>
              </a:r>
              <a:endParaRPr lang="en-GB" sz="2200">
                <a:solidFill>
                  <a:schemeClr val="bg1"/>
                </a:solidFill>
              </a:endParaRPr>
            </a:p>
          </p:txBody>
        </p:sp>
        <p:sp>
          <p:nvSpPr>
            <p:cNvPr id="199694" name="Rectangle 14"/>
            <p:cNvSpPr>
              <a:spLocks noChangeArrowheads="1"/>
            </p:cNvSpPr>
            <p:nvPr/>
          </p:nvSpPr>
          <p:spPr bwMode="auto">
            <a:xfrm>
              <a:off x="2154" y="2124"/>
              <a:ext cx="1769"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5" name="Rectangle 15"/>
            <p:cNvSpPr>
              <a:spLocks noChangeArrowheads="1"/>
            </p:cNvSpPr>
            <p:nvPr/>
          </p:nvSpPr>
          <p:spPr bwMode="auto">
            <a:xfrm>
              <a:off x="2154" y="2405"/>
              <a:ext cx="1769"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6" name="Rectangle 16"/>
            <p:cNvSpPr>
              <a:spLocks noChangeArrowheads="1"/>
            </p:cNvSpPr>
            <p:nvPr/>
          </p:nvSpPr>
          <p:spPr bwMode="auto">
            <a:xfrm>
              <a:off x="2154" y="2686"/>
              <a:ext cx="1769"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7" name="Rectangle 17"/>
            <p:cNvSpPr>
              <a:spLocks noChangeArrowheads="1"/>
            </p:cNvSpPr>
            <p:nvPr/>
          </p:nvSpPr>
          <p:spPr bwMode="auto">
            <a:xfrm>
              <a:off x="2154" y="2967"/>
              <a:ext cx="1769"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8" name="Rectangle 18"/>
            <p:cNvSpPr>
              <a:spLocks noChangeArrowheads="1"/>
            </p:cNvSpPr>
            <p:nvPr/>
          </p:nvSpPr>
          <p:spPr bwMode="auto">
            <a:xfrm>
              <a:off x="3923" y="2124"/>
              <a:ext cx="1225"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699" name="Rectangle 19"/>
            <p:cNvSpPr>
              <a:spLocks noChangeArrowheads="1"/>
            </p:cNvSpPr>
            <p:nvPr/>
          </p:nvSpPr>
          <p:spPr bwMode="auto">
            <a:xfrm>
              <a:off x="3923" y="2405"/>
              <a:ext cx="1225"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700" name="Rectangle 20"/>
            <p:cNvSpPr>
              <a:spLocks noChangeArrowheads="1"/>
            </p:cNvSpPr>
            <p:nvPr/>
          </p:nvSpPr>
          <p:spPr bwMode="auto">
            <a:xfrm>
              <a:off x="3923" y="2686"/>
              <a:ext cx="1225" cy="281"/>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sp>
          <p:nvSpPr>
            <p:cNvPr id="199701" name="Rectangle 21"/>
            <p:cNvSpPr>
              <a:spLocks noChangeArrowheads="1"/>
            </p:cNvSpPr>
            <p:nvPr/>
          </p:nvSpPr>
          <p:spPr bwMode="auto">
            <a:xfrm>
              <a:off x="3923" y="2967"/>
              <a:ext cx="1225" cy="282"/>
            </a:xfrm>
            <a:prstGeom prst="rect">
              <a:avLst/>
            </a:prstGeom>
            <a:solidFill>
              <a:srgbClr val="D9ECFF"/>
            </a:solidFill>
            <a:ln w="28575">
              <a:solidFill>
                <a:schemeClr val="bg1"/>
              </a:solidFill>
              <a:miter lim="800000"/>
              <a:headEnd/>
              <a:tailEnd/>
            </a:ln>
            <a:effectLst/>
          </p:spPr>
          <p:txBody>
            <a:bodyPr wrap="none" anchor="ctr"/>
            <a:lstStyle/>
            <a:p>
              <a:pPr algn="ctr"/>
              <a:endParaRPr lang="fr-FR" sz="2200">
                <a:solidFill>
                  <a:schemeClr val="bg1"/>
                </a:solidFill>
              </a:endParaRPr>
            </a:p>
          </p:txBody>
        </p:sp>
      </p:grpSp>
      <p:sp>
        <p:nvSpPr>
          <p:cNvPr id="199702" name="Text Box 22"/>
          <p:cNvSpPr txBox="1">
            <a:spLocks noChangeArrowheads="1"/>
          </p:cNvSpPr>
          <p:nvPr/>
        </p:nvSpPr>
        <p:spPr bwMode="auto">
          <a:xfrm>
            <a:off x="323850" y="5300663"/>
            <a:ext cx="8569325" cy="400110"/>
          </a:xfrm>
          <a:prstGeom prst="rect">
            <a:avLst/>
          </a:prstGeom>
          <a:noFill/>
          <a:ln w="38100">
            <a:noFill/>
            <a:miter lim="800000"/>
            <a:headEnd/>
            <a:tailEnd/>
          </a:ln>
          <a:effectLst/>
        </p:spPr>
        <p:txBody>
          <a:bodyPr>
            <a:spAutoFit/>
          </a:bodyPr>
          <a:lstStyle/>
          <a:p>
            <a:r>
              <a:rPr lang="en-GB" sz="2000" dirty="0">
                <a:solidFill>
                  <a:schemeClr val="tx1"/>
                </a:solidFill>
              </a:rPr>
              <a:t>The tally marks are recorded, as responses are collected,</a:t>
            </a:r>
          </a:p>
        </p:txBody>
      </p:sp>
      <p:sp>
        <p:nvSpPr>
          <p:cNvPr id="199704" name="Line 24"/>
          <p:cNvSpPr>
            <a:spLocks noChangeShapeType="1"/>
          </p:cNvSpPr>
          <p:nvPr/>
        </p:nvSpPr>
        <p:spPr bwMode="auto">
          <a:xfrm>
            <a:off x="3635375" y="3500438"/>
            <a:ext cx="0" cy="215900"/>
          </a:xfrm>
          <a:prstGeom prst="line">
            <a:avLst/>
          </a:prstGeom>
          <a:noFill/>
          <a:ln w="28575">
            <a:solidFill>
              <a:schemeClr val="bg1"/>
            </a:solidFill>
            <a:round/>
            <a:headEnd/>
            <a:tailEnd/>
          </a:ln>
          <a:effectLst/>
        </p:spPr>
        <p:txBody>
          <a:bodyPr/>
          <a:lstStyle/>
          <a:p>
            <a:endParaRPr lang="en-GB"/>
          </a:p>
        </p:txBody>
      </p:sp>
      <p:sp>
        <p:nvSpPr>
          <p:cNvPr id="199705" name="Line 25"/>
          <p:cNvSpPr>
            <a:spLocks noChangeShapeType="1"/>
          </p:cNvSpPr>
          <p:nvPr/>
        </p:nvSpPr>
        <p:spPr bwMode="auto">
          <a:xfrm>
            <a:off x="3635375" y="4365625"/>
            <a:ext cx="0" cy="215900"/>
          </a:xfrm>
          <a:prstGeom prst="line">
            <a:avLst/>
          </a:prstGeom>
          <a:noFill/>
          <a:ln w="28575">
            <a:solidFill>
              <a:schemeClr val="bg1"/>
            </a:solidFill>
            <a:round/>
            <a:headEnd/>
            <a:tailEnd/>
          </a:ln>
          <a:effectLst/>
        </p:spPr>
        <p:txBody>
          <a:bodyPr/>
          <a:lstStyle/>
          <a:p>
            <a:endParaRPr lang="en-GB"/>
          </a:p>
        </p:txBody>
      </p:sp>
      <p:sp>
        <p:nvSpPr>
          <p:cNvPr id="199706" name="Line 26"/>
          <p:cNvSpPr>
            <a:spLocks noChangeShapeType="1"/>
          </p:cNvSpPr>
          <p:nvPr/>
        </p:nvSpPr>
        <p:spPr bwMode="auto">
          <a:xfrm>
            <a:off x="3708400" y="3500438"/>
            <a:ext cx="0" cy="215900"/>
          </a:xfrm>
          <a:prstGeom prst="line">
            <a:avLst/>
          </a:prstGeom>
          <a:noFill/>
          <a:ln w="28575">
            <a:solidFill>
              <a:schemeClr val="bg1"/>
            </a:solidFill>
            <a:round/>
            <a:headEnd/>
            <a:tailEnd/>
          </a:ln>
          <a:effectLst/>
        </p:spPr>
        <p:txBody>
          <a:bodyPr/>
          <a:lstStyle/>
          <a:p>
            <a:endParaRPr lang="en-GB"/>
          </a:p>
        </p:txBody>
      </p:sp>
      <p:sp>
        <p:nvSpPr>
          <p:cNvPr id="199707" name="Line 27"/>
          <p:cNvSpPr>
            <a:spLocks noChangeShapeType="1"/>
          </p:cNvSpPr>
          <p:nvPr/>
        </p:nvSpPr>
        <p:spPr bwMode="auto">
          <a:xfrm>
            <a:off x="3635375" y="4797425"/>
            <a:ext cx="0" cy="215900"/>
          </a:xfrm>
          <a:prstGeom prst="line">
            <a:avLst/>
          </a:prstGeom>
          <a:noFill/>
          <a:ln w="28575">
            <a:solidFill>
              <a:schemeClr val="bg1"/>
            </a:solidFill>
            <a:round/>
            <a:headEnd/>
            <a:tailEnd/>
          </a:ln>
          <a:effectLst/>
        </p:spPr>
        <p:txBody>
          <a:bodyPr/>
          <a:lstStyle/>
          <a:p>
            <a:endParaRPr lang="en-GB"/>
          </a:p>
        </p:txBody>
      </p:sp>
      <p:sp>
        <p:nvSpPr>
          <p:cNvPr id="199708" name="Line 28"/>
          <p:cNvSpPr>
            <a:spLocks noChangeShapeType="1"/>
          </p:cNvSpPr>
          <p:nvPr/>
        </p:nvSpPr>
        <p:spPr bwMode="auto">
          <a:xfrm>
            <a:off x="3779838" y="3500438"/>
            <a:ext cx="0" cy="215900"/>
          </a:xfrm>
          <a:prstGeom prst="line">
            <a:avLst/>
          </a:prstGeom>
          <a:noFill/>
          <a:ln w="28575">
            <a:solidFill>
              <a:schemeClr val="bg1"/>
            </a:solidFill>
            <a:round/>
            <a:headEnd/>
            <a:tailEnd/>
          </a:ln>
          <a:effectLst/>
        </p:spPr>
        <p:txBody>
          <a:bodyPr/>
          <a:lstStyle/>
          <a:p>
            <a:endParaRPr lang="en-GB"/>
          </a:p>
        </p:txBody>
      </p:sp>
      <p:sp>
        <p:nvSpPr>
          <p:cNvPr id="199709" name="Line 29"/>
          <p:cNvSpPr>
            <a:spLocks noChangeShapeType="1"/>
          </p:cNvSpPr>
          <p:nvPr/>
        </p:nvSpPr>
        <p:spPr bwMode="auto">
          <a:xfrm>
            <a:off x="3708400" y="4797425"/>
            <a:ext cx="0" cy="215900"/>
          </a:xfrm>
          <a:prstGeom prst="line">
            <a:avLst/>
          </a:prstGeom>
          <a:noFill/>
          <a:ln w="28575">
            <a:solidFill>
              <a:schemeClr val="bg1"/>
            </a:solidFill>
            <a:round/>
            <a:headEnd/>
            <a:tailEnd/>
          </a:ln>
          <a:effectLst/>
        </p:spPr>
        <p:txBody>
          <a:bodyPr/>
          <a:lstStyle/>
          <a:p>
            <a:endParaRPr lang="en-GB"/>
          </a:p>
        </p:txBody>
      </p:sp>
      <p:sp>
        <p:nvSpPr>
          <p:cNvPr id="199710" name="Line 30"/>
          <p:cNvSpPr>
            <a:spLocks noChangeShapeType="1"/>
          </p:cNvSpPr>
          <p:nvPr/>
        </p:nvSpPr>
        <p:spPr bwMode="auto">
          <a:xfrm>
            <a:off x="3635375" y="3933825"/>
            <a:ext cx="0" cy="215900"/>
          </a:xfrm>
          <a:prstGeom prst="line">
            <a:avLst/>
          </a:prstGeom>
          <a:noFill/>
          <a:ln w="28575">
            <a:solidFill>
              <a:schemeClr val="bg1"/>
            </a:solidFill>
            <a:round/>
            <a:headEnd/>
            <a:tailEnd/>
          </a:ln>
          <a:effectLst/>
        </p:spPr>
        <p:txBody>
          <a:bodyPr/>
          <a:lstStyle/>
          <a:p>
            <a:endParaRPr lang="en-GB"/>
          </a:p>
        </p:txBody>
      </p:sp>
      <p:sp>
        <p:nvSpPr>
          <p:cNvPr id="199711" name="Line 31"/>
          <p:cNvSpPr>
            <a:spLocks noChangeShapeType="1"/>
          </p:cNvSpPr>
          <p:nvPr/>
        </p:nvSpPr>
        <p:spPr bwMode="auto">
          <a:xfrm>
            <a:off x="3708400" y="3933825"/>
            <a:ext cx="0" cy="215900"/>
          </a:xfrm>
          <a:prstGeom prst="line">
            <a:avLst/>
          </a:prstGeom>
          <a:noFill/>
          <a:ln w="28575">
            <a:solidFill>
              <a:schemeClr val="bg1"/>
            </a:solidFill>
            <a:round/>
            <a:headEnd/>
            <a:tailEnd/>
          </a:ln>
          <a:effectLst/>
        </p:spPr>
        <p:txBody>
          <a:bodyPr/>
          <a:lstStyle/>
          <a:p>
            <a:endParaRPr lang="en-GB"/>
          </a:p>
        </p:txBody>
      </p:sp>
      <p:sp>
        <p:nvSpPr>
          <p:cNvPr id="199712" name="Line 32"/>
          <p:cNvSpPr>
            <a:spLocks noChangeShapeType="1"/>
          </p:cNvSpPr>
          <p:nvPr/>
        </p:nvSpPr>
        <p:spPr bwMode="auto">
          <a:xfrm>
            <a:off x="3779838" y="4797425"/>
            <a:ext cx="0" cy="215900"/>
          </a:xfrm>
          <a:prstGeom prst="line">
            <a:avLst/>
          </a:prstGeom>
          <a:noFill/>
          <a:ln w="28575">
            <a:solidFill>
              <a:schemeClr val="bg1"/>
            </a:solidFill>
            <a:round/>
            <a:headEnd/>
            <a:tailEnd/>
          </a:ln>
          <a:effectLst/>
        </p:spPr>
        <p:txBody>
          <a:bodyPr/>
          <a:lstStyle/>
          <a:p>
            <a:endParaRPr lang="en-GB"/>
          </a:p>
        </p:txBody>
      </p:sp>
      <p:sp>
        <p:nvSpPr>
          <p:cNvPr id="199713" name="Line 33"/>
          <p:cNvSpPr>
            <a:spLocks noChangeShapeType="1"/>
          </p:cNvSpPr>
          <p:nvPr/>
        </p:nvSpPr>
        <p:spPr bwMode="auto">
          <a:xfrm>
            <a:off x="3851275" y="3500438"/>
            <a:ext cx="0" cy="215900"/>
          </a:xfrm>
          <a:prstGeom prst="line">
            <a:avLst/>
          </a:prstGeom>
          <a:noFill/>
          <a:ln w="28575">
            <a:solidFill>
              <a:schemeClr val="bg1"/>
            </a:solidFill>
            <a:round/>
            <a:headEnd/>
            <a:tailEnd/>
          </a:ln>
          <a:effectLst/>
        </p:spPr>
        <p:txBody>
          <a:bodyPr/>
          <a:lstStyle/>
          <a:p>
            <a:endParaRPr lang="en-GB"/>
          </a:p>
        </p:txBody>
      </p:sp>
      <p:sp>
        <p:nvSpPr>
          <p:cNvPr id="199714" name="Line 34"/>
          <p:cNvSpPr>
            <a:spLocks noChangeShapeType="1"/>
          </p:cNvSpPr>
          <p:nvPr/>
        </p:nvSpPr>
        <p:spPr bwMode="auto">
          <a:xfrm>
            <a:off x="3851275" y="4797425"/>
            <a:ext cx="0" cy="215900"/>
          </a:xfrm>
          <a:prstGeom prst="line">
            <a:avLst/>
          </a:prstGeom>
          <a:noFill/>
          <a:ln w="28575">
            <a:solidFill>
              <a:schemeClr val="bg1"/>
            </a:solidFill>
            <a:round/>
            <a:headEnd/>
            <a:tailEnd/>
          </a:ln>
          <a:effectLst/>
        </p:spPr>
        <p:txBody>
          <a:bodyPr/>
          <a:lstStyle/>
          <a:p>
            <a:endParaRPr lang="en-GB"/>
          </a:p>
        </p:txBody>
      </p:sp>
      <p:sp>
        <p:nvSpPr>
          <p:cNvPr id="199716" name="Line 36"/>
          <p:cNvSpPr>
            <a:spLocks noChangeShapeType="1"/>
          </p:cNvSpPr>
          <p:nvPr/>
        </p:nvSpPr>
        <p:spPr bwMode="auto">
          <a:xfrm>
            <a:off x="4138613" y="3500438"/>
            <a:ext cx="0" cy="215900"/>
          </a:xfrm>
          <a:prstGeom prst="line">
            <a:avLst/>
          </a:prstGeom>
          <a:noFill/>
          <a:ln w="28575">
            <a:solidFill>
              <a:schemeClr val="bg1"/>
            </a:solidFill>
            <a:round/>
            <a:headEnd/>
            <a:tailEnd/>
          </a:ln>
          <a:effectLst/>
        </p:spPr>
        <p:txBody>
          <a:bodyPr/>
          <a:lstStyle/>
          <a:p>
            <a:endParaRPr lang="en-GB"/>
          </a:p>
        </p:txBody>
      </p:sp>
      <p:sp>
        <p:nvSpPr>
          <p:cNvPr id="199717" name="Line 37"/>
          <p:cNvSpPr>
            <a:spLocks noChangeShapeType="1"/>
          </p:cNvSpPr>
          <p:nvPr/>
        </p:nvSpPr>
        <p:spPr bwMode="auto">
          <a:xfrm>
            <a:off x="3779838" y="3933825"/>
            <a:ext cx="0" cy="215900"/>
          </a:xfrm>
          <a:prstGeom prst="line">
            <a:avLst/>
          </a:prstGeom>
          <a:noFill/>
          <a:ln w="28575">
            <a:solidFill>
              <a:schemeClr val="bg1"/>
            </a:solidFill>
            <a:round/>
            <a:headEnd/>
            <a:tailEnd/>
          </a:ln>
          <a:effectLst/>
        </p:spPr>
        <p:txBody>
          <a:bodyPr/>
          <a:lstStyle/>
          <a:p>
            <a:endParaRPr lang="en-GB"/>
          </a:p>
        </p:txBody>
      </p:sp>
      <p:sp>
        <p:nvSpPr>
          <p:cNvPr id="199718" name="Line 38"/>
          <p:cNvSpPr>
            <a:spLocks noChangeShapeType="1"/>
          </p:cNvSpPr>
          <p:nvPr/>
        </p:nvSpPr>
        <p:spPr bwMode="auto">
          <a:xfrm>
            <a:off x="3708400" y="4365625"/>
            <a:ext cx="0" cy="215900"/>
          </a:xfrm>
          <a:prstGeom prst="line">
            <a:avLst/>
          </a:prstGeom>
          <a:noFill/>
          <a:ln w="28575">
            <a:solidFill>
              <a:schemeClr val="bg1"/>
            </a:solidFill>
            <a:round/>
            <a:headEnd/>
            <a:tailEnd/>
          </a:ln>
          <a:effectLst/>
        </p:spPr>
        <p:txBody>
          <a:bodyPr/>
          <a:lstStyle/>
          <a:p>
            <a:endParaRPr lang="en-GB"/>
          </a:p>
        </p:txBody>
      </p:sp>
      <p:sp>
        <p:nvSpPr>
          <p:cNvPr id="199719" name="Line 39"/>
          <p:cNvSpPr>
            <a:spLocks noChangeShapeType="1"/>
          </p:cNvSpPr>
          <p:nvPr/>
        </p:nvSpPr>
        <p:spPr bwMode="auto">
          <a:xfrm>
            <a:off x="4211638" y="3500438"/>
            <a:ext cx="0" cy="215900"/>
          </a:xfrm>
          <a:prstGeom prst="line">
            <a:avLst/>
          </a:prstGeom>
          <a:noFill/>
          <a:ln w="28575">
            <a:solidFill>
              <a:schemeClr val="bg1"/>
            </a:solidFill>
            <a:round/>
            <a:headEnd/>
            <a:tailEnd/>
          </a:ln>
          <a:effectLst/>
        </p:spPr>
        <p:txBody>
          <a:bodyPr/>
          <a:lstStyle/>
          <a:p>
            <a:endParaRPr lang="en-GB"/>
          </a:p>
        </p:txBody>
      </p:sp>
      <p:sp>
        <p:nvSpPr>
          <p:cNvPr id="199721" name="Line 41"/>
          <p:cNvSpPr>
            <a:spLocks noChangeShapeType="1"/>
          </p:cNvSpPr>
          <p:nvPr/>
        </p:nvSpPr>
        <p:spPr bwMode="auto">
          <a:xfrm>
            <a:off x="4283075" y="3500438"/>
            <a:ext cx="0" cy="215900"/>
          </a:xfrm>
          <a:prstGeom prst="line">
            <a:avLst/>
          </a:prstGeom>
          <a:noFill/>
          <a:ln w="28575">
            <a:solidFill>
              <a:schemeClr val="bg1"/>
            </a:solidFill>
            <a:round/>
            <a:headEnd/>
            <a:tailEnd/>
          </a:ln>
          <a:effectLst/>
        </p:spPr>
        <p:txBody>
          <a:bodyPr/>
          <a:lstStyle/>
          <a:p>
            <a:endParaRPr lang="en-GB"/>
          </a:p>
        </p:txBody>
      </p:sp>
      <p:sp>
        <p:nvSpPr>
          <p:cNvPr id="199722" name="Line 42"/>
          <p:cNvSpPr>
            <a:spLocks noChangeShapeType="1"/>
          </p:cNvSpPr>
          <p:nvPr/>
        </p:nvSpPr>
        <p:spPr bwMode="auto">
          <a:xfrm>
            <a:off x="4138613" y="4797425"/>
            <a:ext cx="0" cy="215900"/>
          </a:xfrm>
          <a:prstGeom prst="line">
            <a:avLst/>
          </a:prstGeom>
          <a:noFill/>
          <a:ln w="28575">
            <a:solidFill>
              <a:schemeClr val="bg1"/>
            </a:solidFill>
            <a:round/>
            <a:headEnd/>
            <a:tailEnd/>
          </a:ln>
          <a:effectLst/>
        </p:spPr>
        <p:txBody>
          <a:bodyPr/>
          <a:lstStyle/>
          <a:p>
            <a:endParaRPr lang="en-GB"/>
          </a:p>
        </p:txBody>
      </p:sp>
      <p:sp>
        <p:nvSpPr>
          <p:cNvPr id="199723" name="Line 43"/>
          <p:cNvSpPr>
            <a:spLocks noChangeShapeType="1"/>
          </p:cNvSpPr>
          <p:nvPr/>
        </p:nvSpPr>
        <p:spPr bwMode="auto">
          <a:xfrm>
            <a:off x="3851275" y="3933825"/>
            <a:ext cx="0" cy="215900"/>
          </a:xfrm>
          <a:prstGeom prst="line">
            <a:avLst/>
          </a:prstGeom>
          <a:noFill/>
          <a:ln w="28575">
            <a:solidFill>
              <a:schemeClr val="bg1"/>
            </a:solidFill>
            <a:round/>
            <a:headEnd/>
            <a:tailEnd/>
          </a:ln>
          <a:effectLst/>
        </p:spPr>
        <p:txBody>
          <a:bodyPr/>
          <a:lstStyle/>
          <a:p>
            <a:endParaRPr lang="en-GB"/>
          </a:p>
        </p:txBody>
      </p:sp>
      <p:sp>
        <p:nvSpPr>
          <p:cNvPr id="199724" name="Line 44"/>
          <p:cNvSpPr>
            <a:spLocks noChangeShapeType="1"/>
          </p:cNvSpPr>
          <p:nvPr/>
        </p:nvSpPr>
        <p:spPr bwMode="auto">
          <a:xfrm>
            <a:off x="4354513" y="3500438"/>
            <a:ext cx="0" cy="215900"/>
          </a:xfrm>
          <a:prstGeom prst="line">
            <a:avLst/>
          </a:prstGeom>
          <a:noFill/>
          <a:ln w="28575">
            <a:solidFill>
              <a:schemeClr val="bg1"/>
            </a:solidFill>
            <a:round/>
            <a:headEnd/>
            <a:tailEnd/>
          </a:ln>
          <a:effectLst/>
        </p:spPr>
        <p:txBody>
          <a:bodyPr/>
          <a:lstStyle/>
          <a:p>
            <a:endParaRPr lang="en-GB"/>
          </a:p>
        </p:txBody>
      </p:sp>
      <p:sp>
        <p:nvSpPr>
          <p:cNvPr id="199725" name="Line 45"/>
          <p:cNvSpPr>
            <a:spLocks noChangeShapeType="1"/>
          </p:cNvSpPr>
          <p:nvPr/>
        </p:nvSpPr>
        <p:spPr bwMode="auto">
          <a:xfrm>
            <a:off x="4138613" y="4797425"/>
            <a:ext cx="0" cy="215900"/>
          </a:xfrm>
          <a:prstGeom prst="line">
            <a:avLst/>
          </a:prstGeom>
          <a:noFill/>
          <a:ln w="28575">
            <a:solidFill>
              <a:schemeClr val="bg1"/>
            </a:solidFill>
            <a:round/>
            <a:headEnd/>
            <a:tailEnd/>
          </a:ln>
          <a:effectLst/>
        </p:spPr>
        <p:txBody>
          <a:bodyPr/>
          <a:lstStyle/>
          <a:p>
            <a:endParaRPr lang="en-GB"/>
          </a:p>
        </p:txBody>
      </p:sp>
      <p:sp>
        <p:nvSpPr>
          <p:cNvPr id="199715" name="Line 35"/>
          <p:cNvSpPr>
            <a:spLocks noChangeShapeType="1"/>
          </p:cNvSpPr>
          <p:nvPr/>
        </p:nvSpPr>
        <p:spPr bwMode="auto">
          <a:xfrm flipV="1">
            <a:off x="3571875" y="3584575"/>
            <a:ext cx="352425" cy="73025"/>
          </a:xfrm>
          <a:prstGeom prst="line">
            <a:avLst/>
          </a:prstGeom>
          <a:noFill/>
          <a:ln w="28575">
            <a:solidFill>
              <a:schemeClr val="bg1"/>
            </a:solidFill>
            <a:round/>
            <a:headEnd/>
            <a:tailEnd/>
          </a:ln>
          <a:effectLst/>
        </p:spPr>
        <p:txBody>
          <a:bodyPr/>
          <a:lstStyle/>
          <a:p>
            <a:endParaRPr lang="en-GB"/>
          </a:p>
        </p:txBody>
      </p:sp>
      <p:sp>
        <p:nvSpPr>
          <p:cNvPr id="199720" name="Line 40"/>
          <p:cNvSpPr>
            <a:spLocks noChangeShapeType="1"/>
          </p:cNvSpPr>
          <p:nvPr/>
        </p:nvSpPr>
        <p:spPr bwMode="auto">
          <a:xfrm flipV="1">
            <a:off x="3563938" y="4868863"/>
            <a:ext cx="352425" cy="73025"/>
          </a:xfrm>
          <a:prstGeom prst="line">
            <a:avLst/>
          </a:prstGeom>
          <a:noFill/>
          <a:ln w="28575">
            <a:solidFill>
              <a:schemeClr val="bg1"/>
            </a:solidFill>
            <a:round/>
            <a:headEnd/>
            <a:tailEnd/>
          </a:ln>
          <a:effectLst/>
        </p:spPr>
        <p:txBody>
          <a:bodyPr/>
          <a:lstStyle/>
          <a:p>
            <a:endParaRPr lang="en-GB"/>
          </a:p>
        </p:txBody>
      </p:sp>
      <p:sp>
        <p:nvSpPr>
          <p:cNvPr id="199726" name="Line 46"/>
          <p:cNvSpPr>
            <a:spLocks noChangeShapeType="1"/>
          </p:cNvSpPr>
          <p:nvPr/>
        </p:nvSpPr>
        <p:spPr bwMode="auto">
          <a:xfrm flipV="1">
            <a:off x="3563938" y="4005263"/>
            <a:ext cx="352425" cy="73025"/>
          </a:xfrm>
          <a:prstGeom prst="line">
            <a:avLst/>
          </a:prstGeom>
          <a:noFill/>
          <a:ln w="28575">
            <a:solidFill>
              <a:schemeClr val="bg1"/>
            </a:solidFill>
            <a:round/>
            <a:headEnd/>
            <a:tailEnd/>
          </a:ln>
          <a:effectLst/>
        </p:spPr>
        <p:txBody>
          <a:bodyPr/>
          <a:lstStyle/>
          <a:p>
            <a:endParaRPr lang="en-GB"/>
          </a:p>
        </p:txBody>
      </p:sp>
      <p:sp>
        <p:nvSpPr>
          <p:cNvPr id="199727" name="Line 47"/>
          <p:cNvSpPr>
            <a:spLocks noChangeShapeType="1"/>
          </p:cNvSpPr>
          <p:nvPr/>
        </p:nvSpPr>
        <p:spPr bwMode="auto">
          <a:xfrm>
            <a:off x="4211638" y="4797425"/>
            <a:ext cx="0" cy="215900"/>
          </a:xfrm>
          <a:prstGeom prst="line">
            <a:avLst/>
          </a:prstGeom>
          <a:noFill/>
          <a:ln w="28575">
            <a:solidFill>
              <a:schemeClr val="bg1"/>
            </a:solidFill>
            <a:round/>
            <a:headEnd/>
            <a:tailEnd/>
          </a:ln>
          <a:effectLst/>
        </p:spPr>
        <p:txBody>
          <a:bodyPr/>
          <a:lstStyle/>
          <a:p>
            <a:endParaRPr lang="en-GB"/>
          </a:p>
        </p:txBody>
      </p:sp>
      <p:sp>
        <p:nvSpPr>
          <p:cNvPr id="199728" name="Line 48"/>
          <p:cNvSpPr>
            <a:spLocks noChangeShapeType="1"/>
          </p:cNvSpPr>
          <p:nvPr/>
        </p:nvSpPr>
        <p:spPr bwMode="auto">
          <a:xfrm flipV="1">
            <a:off x="4067175" y="3573463"/>
            <a:ext cx="358775" cy="73025"/>
          </a:xfrm>
          <a:prstGeom prst="line">
            <a:avLst/>
          </a:prstGeom>
          <a:noFill/>
          <a:ln w="28575">
            <a:solidFill>
              <a:schemeClr val="bg1"/>
            </a:solidFill>
            <a:round/>
            <a:headEnd/>
            <a:tailEnd/>
          </a:ln>
          <a:effectLst/>
        </p:spPr>
        <p:txBody>
          <a:bodyPr/>
          <a:lstStyle/>
          <a:p>
            <a:endParaRPr lang="en-GB"/>
          </a:p>
        </p:txBody>
      </p:sp>
      <p:sp>
        <p:nvSpPr>
          <p:cNvPr id="199729" name="Line 49"/>
          <p:cNvSpPr>
            <a:spLocks noChangeShapeType="1"/>
          </p:cNvSpPr>
          <p:nvPr/>
        </p:nvSpPr>
        <p:spPr bwMode="auto">
          <a:xfrm>
            <a:off x="4643438" y="3500438"/>
            <a:ext cx="0" cy="215900"/>
          </a:xfrm>
          <a:prstGeom prst="line">
            <a:avLst/>
          </a:prstGeom>
          <a:noFill/>
          <a:ln w="28575">
            <a:solidFill>
              <a:schemeClr val="bg1"/>
            </a:solidFill>
            <a:round/>
            <a:headEnd/>
            <a:tailEnd/>
          </a:ln>
          <a:effectLst/>
        </p:spPr>
        <p:txBody>
          <a:bodyPr/>
          <a:lstStyle/>
          <a:p>
            <a:endParaRPr lang="en-GB"/>
          </a:p>
        </p:txBody>
      </p:sp>
      <p:sp>
        <p:nvSpPr>
          <p:cNvPr id="199730" name="Line 50"/>
          <p:cNvSpPr>
            <a:spLocks noChangeShapeType="1"/>
          </p:cNvSpPr>
          <p:nvPr/>
        </p:nvSpPr>
        <p:spPr bwMode="auto">
          <a:xfrm>
            <a:off x="4716463" y="3500438"/>
            <a:ext cx="0" cy="215900"/>
          </a:xfrm>
          <a:prstGeom prst="line">
            <a:avLst/>
          </a:prstGeom>
          <a:noFill/>
          <a:ln w="28575">
            <a:solidFill>
              <a:schemeClr val="bg1"/>
            </a:solidFill>
            <a:round/>
            <a:headEnd/>
            <a:tailEnd/>
          </a:ln>
          <a:effectLst/>
        </p:spPr>
        <p:txBody>
          <a:bodyPr/>
          <a:lstStyle/>
          <a:p>
            <a:endParaRPr lang="en-GB"/>
          </a:p>
        </p:txBody>
      </p:sp>
      <p:sp>
        <p:nvSpPr>
          <p:cNvPr id="199731" name="Line 51"/>
          <p:cNvSpPr>
            <a:spLocks noChangeShapeType="1"/>
          </p:cNvSpPr>
          <p:nvPr/>
        </p:nvSpPr>
        <p:spPr bwMode="auto">
          <a:xfrm>
            <a:off x="4283075" y="4797425"/>
            <a:ext cx="0" cy="215900"/>
          </a:xfrm>
          <a:prstGeom prst="line">
            <a:avLst/>
          </a:prstGeom>
          <a:noFill/>
          <a:ln w="28575">
            <a:solidFill>
              <a:schemeClr val="bg1"/>
            </a:solidFill>
            <a:round/>
            <a:headEnd/>
            <a:tailEnd/>
          </a:ln>
          <a:effectLst/>
        </p:spPr>
        <p:txBody>
          <a:bodyPr/>
          <a:lstStyle/>
          <a:p>
            <a:endParaRPr lang="en-GB"/>
          </a:p>
        </p:txBody>
      </p:sp>
      <p:sp>
        <p:nvSpPr>
          <p:cNvPr id="199732" name="Line 52"/>
          <p:cNvSpPr>
            <a:spLocks noChangeShapeType="1"/>
          </p:cNvSpPr>
          <p:nvPr/>
        </p:nvSpPr>
        <p:spPr bwMode="auto">
          <a:xfrm>
            <a:off x="4787900" y="3500438"/>
            <a:ext cx="0" cy="215900"/>
          </a:xfrm>
          <a:prstGeom prst="line">
            <a:avLst/>
          </a:prstGeom>
          <a:noFill/>
          <a:ln w="28575">
            <a:solidFill>
              <a:schemeClr val="bg1"/>
            </a:solidFill>
            <a:round/>
            <a:headEnd/>
            <a:tailEnd/>
          </a:ln>
          <a:effectLst/>
        </p:spPr>
        <p:txBody>
          <a:bodyPr/>
          <a:lstStyle/>
          <a:p>
            <a:endParaRPr lang="en-GB"/>
          </a:p>
        </p:txBody>
      </p:sp>
      <p:sp>
        <p:nvSpPr>
          <p:cNvPr id="199733" name="Line 53"/>
          <p:cNvSpPr>
            <a:spLocks noChangeShapeType="1"/>
          </p:cNvSpPr>
          <p:nvPr/>
        </p:nvSpPr>
        <p:spPr bwMode="auto">
          <a:xfrm>
            <a:off x="4138613" y="3933825"/>
            <a:ext cx="0" cy="215900"/>
          </a:xfrm>
          <a:prstGeom prst="line">
            <a:avLst/>
          </a:prstGeom>
          <a:noFill/>
          <a:ln w="28575">
            <a:solidFill>
              <a:schemeClr val="bg1"/>
            </a:solidFill>
            <a:round/>
            <a:headEnd/>
            <a:tailEnd/>
          </a:ln>
          <a:effectLst/>
        </p:spPr>
        <p:txBody>
          <a:bodyPr/>
          <a:lstStyle/>
          <a:p>
            <a:endParaRPr lang="en-GB"/>
          </a:p>
        </p:txBody>
      </p:sp>
      <p:sp>
        <p:nvSpPr>
          <p:cNvPr id="199735" name="Text Box 55"/>
          <p:cNvSpPr txBox="1">
            <a:spLocks noChangeArrowheads="1"/>
          </p:cNvSpPr>
          <p:nvPr/>
        </p:nvSpPr>
        <p:spPr bwMode="auto">
          <a:xfrm>
            <a:off x="323850" y="5635625"/>
            <a:ext cx="4095608" cy="400110"/>
          </a:xfrm>
          <a:prstGeom prst="rect">
            <a:avLst/>
          </a:prstGeom>
          <a:noFill/>
          <a:ln w="9525">
            <a:noFill/>
            <a:miter lim="800000"/>
            <a:headEnd/>
            <a:tailEnd/>
          </a:ln>
          <a:effectLst/>
        </p:spPr>
        <p:txBody>
          <a:bodyPr wrap="none">
            <a:spAutoFit/>
          </a:bodyPr>
          <a:lstStyle/>
          <a:p>
            <a:r>
              <a:rPr lang="en-US" sz="2000" dirty="0"/>
              <a:t>and the frequencies are then filled in.</a:t>
            </a:r>
            <a:endParaRPr lang="en-GB" sz="2000" dirty="0"/>
          </a:p>
        </p:txBody>
      </p:sp>
      <p:sp>
        <p:nvSpPr>
          <p:cNvPr id="199736" name="Text Box 56"/>
          <p:cNvSpPr txBox="1">
            <a:spLocks noChangeArrowheads="1"/>
          </p:cNvSpPr>
          <p:nvPr/>
        </p:nvSpPr>
        <p:spPr bwMode="auto">
          <a:xfrm>
            <a:off x="6937375" y="3360738"/>
            <a:ext cx="418704" cy="369332"/>
          </a:xfrm>
          <a:prstGeom prst="rect">
            <a:avLst/>
          </a:prstGeom>
          <a:noFill/>
          <a:ln w="9525">
            <a:noFill/>
            <a:miter lim="800000"/>
            <a:headEnd/>
            <a:tailEnd/>
          </a:ln>
          <a:effectLst/>
        </p:spPr>
        <p:txBody>
          <a:bodyPr wrap="none">
            <a:spAutoFit/>
          </a:bodyPr>
          <a:lstStyle/>
          <a:p>
            <a:r>
              <a:rPr lang="en-US">
                <a:solidFill>
                  <a:schemeClr val="bg1"/>
                </a:solidFill>
              </a:rPr>
              <a:t>13</a:t>
            </a:r>
            <a:endParaRPr lang="en-GB">
              <a:solidFill>
                <a:schemeClr val="bg1"/>
              </a:solidFill>
            </a:endParaRPr>
          </a:p>
        </p:txBody>
      </p:sp>
      <p:sp>
        <p:nvSpPr>
          <p:cNvPr id="199737" name="Text Box 57"/>
          <p:cNvSpPr txBox="1">
            <a:spLocks noChangeArrowheads="1"/>
          </p:cNvSpPr>
          <p:nvPr/>
        </p:nvSpPr>
        <p:spPr bwMode="auto">
          <a:xfrm>
            <a:off x="7023100" y="3808413"/>
            <a:ext cx="301686" cy="369332"/>
          </a:xfrm>
          <a:prstGeom prst="rect">
            <a:avLst/>
          </a:prstGeom>
          <a:noFill/>
          <a:ln w="9525">
            <a:noFill/>
            <a:miter lim="800000"/>
            <a:headEnd/>
            <a:tailEnd/>
          </a:ln>
          <a:effectLst/>
        </p:spPr>
        <p:txBody>
          <a:bodyPr wrap="none">
            <a:spAutoFit/>
          </a:bodyPr>
          <a:lstStyle/>
          <a:p>
            <a:r>
              <a:rPr lang="en-US">
                <a:solidFill>
                  <a:schemeClr val="bg1"/>
                </a:solidFill>
              </a:rPr>
              <a:t>6</a:t>
            </a:r>
            <a:endParaRPr lang="en-GB">
              <a:solidFill>
                <a:schemeClr val="bg1"/>
              </a:solidFill>
            </a:endParaRPr>
          </a:p>
        </p:txBody>
      </p:sp>
      <p:sp>
        <p:nvSpPr>
          <p:cNvPr id="199738" name="Text Box 58"/>
          <p:cNvSpPr txBox="1">
            <a:spLocks noChangeArrowheads="1"/>
          </p:cNvSpPr>
          <p:nvPr/>
        </p:nvSpPr>
        <p:spPr bwMode="auto">
          <a:xfrm>
            <a:off x="7023100" y="4254500"/>
            <a:ext cx="301686" cy="369332"/>
          </a:xfrm>
          <a:prstGeom prst="rect">
            <a:avLst/>
          </a:prstGeom>
          <a:noFill/>
          <a:ln w="9525">
            <a:noFill/>
            <a:miter lim="800000"/>
            <a:headEnd/>
            <a:tailEnd/>
          </a:ln>
          <a:effectLst/>
        </p:spPr>
        <p:txBody>
          <a:bodyPr wrap="none">
            <a:spAutoFit/>
          </a:bodyPr>
          <a:lstStyle/>
          <a:p>
            <a:r>
              <a:rPr lang="en-US">
                <a:solidFill>
                  <a:schemeClr val="bg1"/>
                </a:solidFill>
              </a:rPr>
              <a:t>3</a:t>
            </a:r>
            <a:endParaRPr lang="en-GB">
              <a:solidFill>
                <a:schemeClr val="bg1"/>
              </a:solidFill>
            </a:endParaRPr>
          </a:p>
        </p:txBody>
      </p:sp>
      <p:sp>
        <p:nvSpPr>
          <p:cNvPr id="199739" name="Text Box 59"/>
          <p:cNvSpPr txBox="1">
            <a:spLocks noChangeArrowheads="1"/>
          </p:cNvSpPr>
          <p:nvPr/>
        </p:nvSpPr>
        <p:spPr bwMode="auto">
          <a:xfrm>
            <a:off x="7023100" y="4700588"/>
            <a:ext cx="301686" cy="369332"/>
          </a:xfrm>
          <a:prstGeom prst="rect">
            <a:avLst/>
          </a:prstGeom>
          <a:noFill/>
          <a:ln w="9525">
            <a:noFill/>
            <a:miter lim="800000"/>
            <a:headEnd/>
            <a:tailEnd/>
          </a:ln>
          <a:effectLst/>
        </p:spPr>
        <p:txBody>
          <a:bodyPr wrap="none">
            <a:spAutoFit/>
          </a:bodyPr>
          <a:lstStyle/>
          <a:p>
            <a:r>
              <a:rPr lang="en-US">
                <a:solidFill>
                  <a:schemeClr val="bg1"/>
                </a:solidFill>
              </a:rPr>
              <a:t>8</a:t>
            </a:r>
            <a:endParaRPr lang="en-GB">
              <a:solidFill>
                <a:schemeClr val="bg1"/>
              </a:solidFill>
            </a:endParaRPr>
          </a:p>
        </p:txBody>
      </p:sp>
      <p:sp>
        <p:nvSpPr>
          <p:cNvPr id="199740" name="Line 60"/>
          <p:cNvSpPr>
            <a:spLocks noChangeShapeType="1"/>
          </p:cNvSpPr>
          <p:nvPr/>
        </p:nvSpPr>
        <p:spPr bwMode="auto">
          <a:xfrm>
            <a:off x="3779838" y="4365625"/>
            <a:ext cx="0" cy="215900"/>
          </a:xfrm>
          <a:prstGeom prst="line">
            <a:avLst/>
          </a:prstGeom>
          <a:noFill/>
          <a:ln w="28575">
            <a:solidFill>
              <a:schemeClr val="bg1"/>
            </a:solidFill>
            <a:round/>
            <a:headEnd/>
            <a:tailEnd/>
          </a:ln>
          <a:effectLst/>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9702"/>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grpId="0" nodeType="afterEffect">
                                  <p:stCondLst>
                                    <p:cond delay="0"/>
                                  </p:stCondLst>
                                  <p:childTnLst>
                                    <p:set>
                                      <p:cBhvr>
                                        <p:cTn id="15" dur="1" fill="hold">
                                          <p:stCondLst>
                                            <p:cond delay="0"/>
                                          </p:stCondLst>
                                        </p:cTn>
                                        <p:tgtEl>
                                          <p:spTgt spid="199704"/>
                                        </p:tgtEl>
                                        <p:attrNameLst>
                                          <p:attrName>style.visibility</p:attrName>
                                        </p:attrNameLst>
                                      </p:cBhvr>
                                      <p:to>
                                        <p:strVal val="visible"/>
                                      </p:to>
                                    </p:set>
                                    <p:animEffect transition="in" filter="wipe(up)">
                                      <p:cBhvr>
                                        <p:cTn id="16" dur="500"/>
                                        <p:tgtEl>
                                          <p:spTgt spid="19970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9705"/>
                                        </p:tgtEl>
                                        <p:attrNameLst>
                                          <p:attrName>style.visibility</p:attrName>
                                        </p:attrNameLst>
                                      </p:cBhvr>
                                      <p:to>
                                        <p:strVal val="visible"/>
                                      </p:to>
                                    </p:set>
                                    <p:animEffect transition="in" filter="wipe(up)">
                                      <p:cBhvr>
                                        <p:cTn id="20" dur="500"/>
                                        <p:tgtEl>
                                          <p:spTgt spid="19970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9706"/>
                                        </p:tgtEl>
                                        <p:attrNameLst>
                                          <p:attrName>style.visibility</p:attrName>
                                        </p:attrNameLst>
                                      </p:cBhvr>
                                      <p:to>
                                        <p:strVal val="visible"/>
                                      </p:to>
                                    </p:set>
                                    <p:animEffect transition="in" filter="wipe(up)">
                                      <p:cBhvr>
                                        <p:cTn id="24" dur="500"/>
                                        <p:tgtEl>
                                          <p:spTgt spid="19970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99707"/>
                                        </p:tgtEl>
                                        <p:attrNameLst>
                                          <p:attrName>style.visibility</p:attrName>
                                        </p:attrNameLst>
                                      </p:cBhvr>
                                      <p:to>
                                        <p:strVal val="visible"/>
                                      </p:to>
                                    </p:set>
                                    <p:animEffect transition="in" filter="wipe(up)">
                                      <p:cBhvr>
                                        <p:cTn id="28" dur="500"/>
                                        <p:tgtEl>
                                          <p:spTgt spid="19970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99708"/>
                                        </p:tgtEl>
                                        <p:attrNameLst>
                                          <p:attrName>style.visibility</p:attrName>
                                        </p:attrNameLst>
                                      </p:cBhvr>
                                      <p:to>
                                        <p:strVal val="visible"/>
                                      </p:to>
                                    </p:set>
                                    <p:animEffect transition="in" filter="wipe(up)">
                                      <p:cBhvr>
                                        <p:cTn id="32" dur="500"/>
                                        <p:tgtEl>
                                          <p:spTgt spid="19970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99709"/>
                                        </p:tgtEl>
                                        <p:attrNameLst>
                                          <p:attrName>style.visibility</p:attrName>
                                        </p:attrNameLst>
                                      </p:cBhvr>
                                      <p:to>
                                        <p:strVal val="visible"/>
                                      </p:to>
                                    </p:set>
                                    <p:animEffect transition="in" filter="wipe(up)">
                                      <p:cBhvr>
                                        <p:cTn id="36" dur="500"/>
                                        <p:tgtEl>
                                          <p:spTgt spid="199709"/>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99710"/>
                                        </p:tgtEl>
                                        <p:attrNameLst>
                                          <p:attrName>style.visibility</p:attrName>
                                        </p:attrNameLst>
                                      </p:cBhvr>
                                      <p:to>
                                        <p:strVal val="visible"/>
                                      </p:to>
                                    </p:set>
                                    <p:animEffect transition="in" filter="wipe(up)">
                                      <p:cBhvr>
                                        <p:cTn id="40" dur="500"/>
                                        <p:tgtEl>
                                          <p:spTgt spid="19971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99711"/>
                                        </p:tgtEl>
                                        <p:attrNameLst>
                                          <p:attrName>style.visibility</p:attrName>
                                        </p:attrNameLst>
                                      </p:cBhvr>
                                      <p:to>
                                        <p:strVal val="visible"/>
                                      </p:to>
                                    </p:set>
                                    <p:animEffect transition="in" filter="wipe(up)">
                                      <p:cBhvr>
                                        <p:cTn id="44" dur="500"/>
                                        <p:tgtEl>
                                          <p:spTgt spid="19971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99712"/>
                                        </p:tgtEl>
                                        <p:attrNameLst>
                                          <p:attrName>style.visibility</p:attrName>
                                        </p:attrNameLst>
                                      </p:cBhvr>
                                      <p:to>
                                        <p:strVal val="visible"/>
                                      </p:to>
                                    </p:set>
                                    <p:animEffect transition="in" filter="wipe(up)">
                                      <p:cBhvr>
                                        <p:cTn id="48" dur="500"/>
                                        <p:tgtEl>
                                          <p:spTgt spid="199712"/>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99713"/>
                                        </p:tgtEl>
                                        <p:attrNameLst>
                                          <p:attrName>style.visibility</p:attrName>
                                        </p:attrNameLst>
                                      </p:cBhvr>
                                      <p:to>
                                        <p:strVal val="visible"/>
                                      </p:to>
                                    </p:set>
                                    <p:animEffect transition="in" filter="wipe(up)">
                                      <p:cBhvr>
                                        <p:cTn id="52" dur="500"/>
                                        <p:tgtEl>
                                          <p:spTgt spid="199713"/>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99714"/>
                                        </p:tgtEl>
                                        <p:attrNameLst>
                                          <p:attrName>style.visibility</p:attrName>
                                        </p:attrNameLst>
                                      </p:cBhvr>
                                      <p:to>
                                        <p:strVal val="visible"/>
                                      </p:to>
                                    </p:set>
                                    <p:animEffect transition="in" filter="wipe(up)">
                                      <p:cBhvr>
                                        <p:cTn id="56" dur="500"/>
                                        <p:tgtEl>
                                          <p:spTgt spid="1997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199716"/>
                                        </p:tgtEl>
                                        <p:attrNameLst>
                                          <p:attrName>style.visibility</p:attrName>
                                        </p:attrNameLst>
                                      </p:cBhvr>
                                      <p:to>
                                        <p:strVal val="visible"/>
                                      </p:to>
                                    </p:set>
                                    <p:animEffect transition="in" filter="wipe(up)">
                                      <p:cBhvr>
                                        <p:cTn id="60" dur="500"/>
                                        <p:tgtEl>
                                          <p:spTgt spid="199716"/>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199717"/>
                                        </p:tgtEl>
                                        <p:attrNameLst>
                                          <p:attrName>style.visibility</p:attrName>
                                        </p:attrNameLst>
                                      </p:cBhvr>
                                      <p:to>
                                        <p:strVal val="visible"/>
                                      </p:to>
                                    </p:set>
                                    <p:animEffect transition="in" filter="wipe(up)">
                                      <p:cBhvr>
                                        <p:cTn id="64" dur="500"/>
                                        <p:tgtEl>
                                          <p:spTgt spid="199717"/>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99718"/>
                                        </p:tgtEl>
                                        <p:attrNameLst>
                                          <p:attrName>style.visibility</p:attrName>
                                        </p:attrNameLst>
                                      </p:cBhvr>
                                      <p:to>
                                        <p:strVal val="visible"/>
                                      </p:to>
                                    </p:set>
                                    <p:animEffect transition="in" filter="wipe(up)">
                                      <p:cBhvr>
                                        <p:cTn id="68" dur="500"/>
                                        <p:tgtEl>
                                          <p:spTgt spid="19971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99719"/>
                                        </p:tgtEl>
                                        <p:attrNameLst>
                                          <p:attrName>style.visibility</p:attrName>
                                        </p:attrNameLst>
                                      </p:cBhvr>
                                      <p:to>
                                        <p:strVal val="visible"/>
                                      </p:to>
                                    </p:set>
                                    <p:animEffect transition="in" filter="wipe(up)">
                                      <p:cBhvr>
                                        <p:cTn id="72" dur="500"/>
                                        <p:tgtEl>
                                          <p:spTgt spid="199719"/>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199721"/>
                                        </p:tgtEl>
                                        <p:attrNameLst>
                                          <p:attrName>style.visibility</p:attrName>
                                        </p:attrNameLst>
                                      </p:cBhvr>
                                      <p:to>
                                        <p:strVal val="visible"/>
                                      </p:to>
                                    </p:set>
                                    <p:animEffect transition="in" filter="wipe(up)">
                                      <p:cBhvr>
                                        <p:cTn id="76" dur="500"/>
                                        <p:tgtEl>
                                          <p:spTgt spid="199721"/>
                                        </p:tgtEl>
                                      </p:cBhvr>
                                    </p:animEffect>
                                  </p:childTnLst>
                                </p:cTn>
                              </p:par>
                            </p:childTnLst>
                          </p:cTn>
                        </p:par>
                        <p:par>
                          <p:cTn id="77" fill="hold">
                            <p:stCondLst>
                              <p:cond delay="8000"/>
                            </p:stCondLst>
                            <p:childTnLst>
                              <p:par>
                                <p:cTn id="78" presetID="22" presetClass="entr" presetSubtype="1" fill="hold" grpId="0" nodeType="afterEffect">
                                  <p:stCondLst>
                                    <p:cond delay="0"/>
                                  </p:stCondLst>
                                  <p:childTnLst>
                                    <p:set>
                                      <p:cBhvr>
                                        <p:cTn id="79" dur="1" fill="hold">
                                          <p:stCondLst>
                                            <p:cond delay="0"/>
                                          </p:stCondLst>
                                        </p:cTn>
                                        <p:tgtEl>
                                          <p:spTgt spid="199722"/>
                                        </p:tgtEl>
                                        <p:attrNameLst>
                                          <p:attrName>style.visibility</p:attrName>
                                        </p:attrNameLst>
                                      </p:cBhvr>
                                      <p:to>
                                        <p:strVal val="visible"/>
                                      </p:to>
                                    </p:set>
                                    <p:animEffect transition="in" filter="wipe(up)">
                                      <p:cBhvr>
                                        <p:cTn id="80" dur="500"/>
                                        <p:tgtEl>
                                          <p:spTgt spid="199722"/>
                                        </p:tgtEl>
                                      </p:cBhvr>
                                    </p:animEffect>
                                  </p:childTnLst>
                                </p:cTn>
                              </p:par>
                            </p:childTnLst>
                          </p:cTn>
                        </p:par>
                        <p:par>
                          <p:cTn id="81" fill="hold">
                            <p:stCondLst>
                              <p:cond delay="8500"/>
                            </p:stCondLst>
                            <p:childTnLst>
                              <p:par>
                                <p:cTn id="82" presetID="22" presetClass="entr" presetSubtype="1" fill="hold" grpId="0" nodeType="afterEffect">
                                  <p:stCondLst>
                                    <p:cond delay="0"/>
                                  </p:stCondLst>
                                  <p:childTnLst>
                                    <p:set>
                                      <p:cBhvr>
                                        <p:cTn id="83" dur="1" fill="hold">
                                          <p:stCondLst>
                                            <p:cond delay="0"/>
                                          </p:stCondLst>
                                        </p:cTn>
                                        <p:tgtEl>
                                          <p:spTgt spid="199723"/>
                                        </p:tgtEl>
                                        <p:attrNameLst>
                                          <p:attrName>style.visibility</p:attrName>
                                        </p:attrNameLst>
                                      </p:cBhvr>
                                      <p:to>
                                        <p:strVal val="visible"/>
                                      </p:to>
                                    </p:set>
                                    <p:animEffect transition="in" filter="wipe(up)">
                                      <p:cBhvr>
                                        <p:cTn id="84" dur="500"/>
                                        <p:tgtEl>
                                          <p:spTgt spid="199723"/>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99724"/>
                                        </p:tgtEl>
                                        <p:attrNameLst>
                                          <p:attrName>style.visibility</p:attrName>
                                        </p:attrNameLst>
                                      </p:cBhvr>
                                      <p:to>
                                        <p:strVal val="visible"/>
                                      </p:to>
                                    </p:set>
                                    <p:animEffect transition="in" filter="wipe(up)">
                                      <p:cBhvr>
                                        <p:cTn id="88" dur="500"/>
                                        <p:tgtEl>
                                          <p:spTgt spid="199724"/>
                                        </p:tgtEl>
                                      </p:cBhvr>
                                    </p:animEffect>
                                  </p:childTnLst>
                                </p:cTn>
                              </p:par>
                            </p:childTnLst>
                          </p:cTn>
                        </p:par>
                        <p:par>
                          <p:cTn id="89" fill="hold">
                            <p:stCondLst>
                              <p:cond delay="9500"/>
                            </p:stCondLst>
                            <p:childTnLst>
                              <p:par>
                                <p:cTn id="90" presetID="22" presetClass="entr" presetSubtype="1" fill="hold" grpId="0" nodeType="afterEffect">
                                  <p:stCondLst>
                                    <p:cond delay="0"/>
                                  </p:stCondLst>
                                  <p:childTnLst>
                                    <p:set>
                                      <p:cBhvr>
                                        <p:cTn id="91" dur="1" fill="hold">
                                          <p:stCondLst>
                                            <p:cond delay="0"/>
                                          </p:stCondLst>
                                        </p:cTn>
                                        <p:tgtEl>
                                          <p:spTgt spid="199725"/>
                                        </p:tgtEl>
                                        <p:attrNameLst>
                                          <p:attrName>style.visibility</p:attrName>
                                        </p:attrNameLst>
                                      </p:cBhvr>
                                      <p:to>
                                        <p:strVal val="visible"/>
                                      </p:to>
                                    </p:set>
                                    <p:animEffect transition="in" filter="wipe(up)">
                                      <p:cBhvr>
                                        <p:cTn id="92" dur="500"/>
                                        <p:tgtEl>
                                          <p:spTgt spid="199725"/>
                                        </p:tgtEl>
                                      </p:cBhvr>
                                    </p:animEffect>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199715"/>
                                        </p:tgtEl>
                                        <p:attrNameLst>
                                          <p:attrName>style.visibility</p:attrName>
                                        </p:attrNameLst>
                                      </p:cBhvr>
                                      <p:to>
                                        <p:strVal val="visible"/>
                                      </p:to>
                                    </p:set>
                                    <p:animEffect transition="in" filter="wipe(left)">
                                      <p:cBhvr>
                                        <p:cTn id="96" dur="500"/>
                                        <p:tgtEl>
                                          <p:spTgt spid="199715"/>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199720"/>
                                        </p:tgtEl>
                                        <p:attrNameLst>
                                          <p:attrName>style.visibility</p:attrName>
                                        </p:attrNameLst>
                                      </p:cBhvr>
                                      <p:to>
                                        <p:strVal val="visible"/>
                                      </p:to>
                                    </p:set>
                                    <p:animEffect transition="in" filter="wipe(left)">
                                      <p:cBhvr>
                                        <p:cTn id="100" dur="500"/>
                                        <p:tgtEl>
                                          <p:spTgt spid="199720"/>
                                        </p:tgtEl>
                                      </p:cBhvr>
                                    </p:animEffect>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199726"/>
                                        </p:tgtEl>
                                        <p:attrNameLst>
                                          <p:attrName>style.visibility</p:attrName>
                                        </p:attrNameLst>
                                      </p:cBhvr>
                                      <p:to>
                                        <p:strVal val="visible"/>
                                      </p:to>
                                    </p:set>
                                    <p:animEffect transition="in" filter="wipe(left)">
                                      <p:cBhvr>
                                        <p:cTn id="104" dur="500"/>
                                        <p:tgtEl>
                                          <p:spTgt spid="199726"/>
                                        </p:tgtEl>
                                      </p:cBhvr>
                                    </p:animEffect>
                                  </p:childTnLst>
                                </p:cTn>
                              </p:par>
                            </p:childTnLst>
                          </p:cTn>
                        </p:par>
                        <p:par>
                          <p:cTn id="105" fill="hold">
                            <p:stCondLst>
                              <p:cond delay="11500"/>
                            </p:stCondLst>
                            <p:childTnLst>
                              <p:par>
                                <p:cTn id="106" presetID="22" presetClass="entr" presetSubtype="1" fill="hold" grpId="0" nodeType="afterEffect">
                                  <p:stCondLst>
                                    <p:cond delay="0"/>
                                  </p:stCondLst>
                                  <p:childTnLst>
                                    <p:set>
                                      <p:cBhvr>
                                        <p:cTn id="107" dur="1" fill="hold">
                                          <p:stCondLst>
                                            <p:cond delay="0"/>
                                          </p:stCondLst>
                                        </p:cTn>
                                        <p:tgtEl>
                                          <p:spTgt spid="199727"/>
                                        </p:tgtEl>
                                        <p:attrNameLst>
                                          <p:attrName>style.visibility</p:attrName>
                                        </p:attrNameLst>
                                      </p:cBhvr>
                                      <p:to>
                                        <p:strVal val="visible"/>
                                      </p:to>
                                    </p:set>
                                    <p:animEffect transition="in" filter="wipe(up)">
                                      <p:cBhvr>
                                        <p:cTn id="108" dur="500"/>
                                        <p:tgtEl>
                                          <p:spTgt spid="199727"/>
                                        </p:tgtEl>
                                      </p:cBhvr>
                                    </p:animEffect>
                                  </p:childTnLst>
                                </p:cTn>
                              </p:par>
                            </p:childTnLst>
                          </p:cTn>
                        </p:par>
                        <p:par>
                          <p:cTn id="109" fill="hold">
                            <p:stCondLst>
                              <p:cond delay="12000"/>
                            </p:stCondLst>
                            <p:childTnLst>
                              <p:par>
                                <p:cTn id="110" presetID="22" presetClass="entr" presetSubtype="8" fill="hold" grpId="0" nodeType="afterEffect">
                                  <p:stCondLst>
                                    <p:cond delay="0"/>
                                  </p:stCondLst>
                                  <p:childTnLst>
                                    <p:set>
                                      <p:cBhvr>
                                        <p:cTn id="111" dur="1" fill="hold">
                                          <p:stCondLst>
                                            <p:cond delay="0"/>
                                          </p:stCondLst>
                                        </p:cTn>
                                        <p:tgtEl>
                                          <p:spTgt spid="199728"/>
                                        </p:tgtEl>
                                        <p:attrNameLst>
                                          <p:attrName>style.visibility</p:attrName>
                                        </p:attrNameLst>
                                      </p:cBhvr>
                                      <p:to>
                                        <p:strVal val="visible"/>
                                      </p:to>
                                    </p:set>
                                    <p:animEffect transition="in" filter="wipe(left)">
                                      <p:cBhvr>
                                        <p:cTn id="112" dur="500"/>
                                        <p:tgtEl>
                                          <p:spTgt spid="199728"/>
                                        </p:tgtEl>
                                      </p:cBhvr>
                                    </p:animEffect>
                                  </p:childTnLst>
                                </p:cTn>
                              </p:par>
                            </p:childTnLst>
                          </p:cTn>
                        </p:par>
                        <p:par>
                          <p:cTn id="113" fill="hold">
                            <p:stCondLst>
                              <p:cond delay="12500"/>
                            </p:stCondLst>
                            <p:childTnLst>
                              <p:par>
                                <p:cTn id="114" presetID="22" presetClass="entr" presetSubtype="1" fill="hold" grpId="0" nodeType="afterEffect">
                                  <p:stCondLst>
                                    <p:cond delay="0"/>
                                  </p:stCondLst>
                                  <p:childTnLst>
                                    <p:set>
                                      <p:cBhvr>
                                        <p:cTn id="115" dur="1" fill="hold">
                                          <p:stCondLst>
                                            <p:cond delay="0"/>
                                          </p:stCondLst>
                                        </p:cTn>
                                        <p:tgtEl>
                                          <p:spTgt spid="199729"/>
                                        </p:tgtEl>
                                        <p:attrNameLst>
                                          <p:attrName>style.visibility</p:attrName>
                                        </p:attrNameLst>
                                      </p:cBhvr>
                                      <p:to>
                                        <p:strVal val="visible"/>
                                      </p:to>
                                    </p:set>
                                    <p:animEffect transition="in" filter="wipe(up)">
                                      <p:cBhvr>
                                        <p:cTn id="116" dur="500"/>
                                        <p:tgtEl>
                                          <p:spTgt spid="199729"/>
                                        </p:tgtEl>
                                      </p:cBhvr>
                                    </p:animEffect>
                                  </p:childTnLst>
                                </p:cTn>
                              </p:par>
                            </p:childTnLst>
                          </p:cTn>
                        </p:par>
                        <p:par>
                          <p:cTn id="117" fill="hold">
                            <p:stCondLst>
                              <p:cond delay="13000"/>
                            </p:stCondLst>
                            <p:childTnLst>
                              <p:par>
                                <p:cTn id="118" presetID="22" presetClass="entr" presetSubtype="1" fill="hold" grpId="0" nodeType="afterEffect">
                                  <p:stCondLst>
                                    <p:cond delay="0"/>
                                  </p:stCondLst>
                                  <p:childTnLst>
                                    <p:set>
                                      <p:cBhvr>
                                        <p:cTn id="119" dur="1" fill="hold">
                                          <p:stCondLst>
                                            <p:cond delay="0"/>
                                          </p:stCondLst>
                                        </p:cTn>
                                        <p:tgtEl>
                                          <p:spTgt spid="199730"/>
                                        </p:tgtEl>
                                        <p:attrNameLst>
                                          <p:attrName>style.visibility</p:attrName>
                                        </p:attrNameLst>
                                      </p:cBhvr>
                                      <p:to>
                                        <p:strVal val="visible"/>
                                      </p:to>
                                    </p:set>
                                    <p:animEffect transition="in" filter="wipe(up)">
                                      <p:cBhvr>
                                        <p:cTn id="120" dur="500"/>
                                        <p:tgtEl>
                                          <p:spTgt spid="199730"/>
                                        </p:tgtEl>
                                      </p:cBhvr>
                                    </p:animEffect>
                                  </p:childTnLst>
                                </p:cTn>
                              </p:par>
                            </p:childTnLst>
                          </p:cTn>
                        </p:par>
                        <p:par>
                          <p:cTn id="121" fill="hold">
                            <p:stCondLst>
                              <p:cond delay="13500"/>
                            </p:stCondLst>
                            <p:childTnLst>
                              <p:par>
                                <p:cTn id="122" presetID="22" presetClass="entr" presetSubtype="1" fill="hold" grpId="0" nodeType="afterEffect">
                                  <p:stCondLst>
                                    <p:cond delay="0"/>
                                  </p:stCondLst>
                                  <p:childTnLst>
                                    <p:set>
                                      <p:cBhvr>
                                        <p:cTn id="123" dur="1" fill="hold">
                                          <p:stCondLst>
                                            <p:cond delay="0"/>
                                          </p:stCondLst>
                                        </p:cTn>
                                        <p:tgtEl>
                                          <p:spTgt spid="199731"/>
                                        </p:tgtEl>
                                        <p:attrNameLst>
                                          <p:attrName>style.visibility</p:attrName>
                                        </p:attrNameLst>
                                      </p:cBhvr>
                                      <p:to>
                                        <p:strVal val="visible"/>
                                      </p:to>
                                    </p:set>
                                    <p:animEffect transition="in" filter="wipe(up)">
                                      <p:cBhvr>
                                        <p:cTn id="124" dur="500"/>
                                        <p:tgtEl>
                                          <p:spTgt spid="199731"/>
                                        </p:tgtEl>
                                      </p:cBhvr>
                                    </p:animEffect>
                                  </p:childTnLst>
                                </p:cTn>
                              </p:par>
                            </p:childTnLst>
                          </p:cTn>
                        </p:par>
                        <p:par>
                          <p:cTn id="125" fill="hold">
                            <p:stCondLst>
                              <p:cond delay="14000"/>
                            </p:stCondLst>
                            <p:childTnLst>
                              <p:par>
                                <p:cTn id="126" presetID="22" presetClass="entr" presetSubtype="1" fill="hold" grpId="0" nodeType="afterEffect">
                                  <p:stCondLst>
                                    <p:cond delay="0"/>
                                  </p:stCondLst>
                                  <p:childTnLst>
                                    <p:set>
                                      <p:cBhvr>
                                        <p:cTn id="127" dur="1" fill="hold">
                                          <p:stCondLst>
                                            <p:cond delay="0"/>
                                          </p:stCondLst>
                                        </p:cTn>
                                        <p:tgtEl>
                                          <p:spTgt spid="199732"/>
                                        </p:tgtEl>
                                        <p:attrNameLst>
                                          <p:attrName>style.visibility</p:attrName>
                                        </p:attrNameLst>
                                      </p:cBhvr>
                                      <p:to>
                                        <p:strVal val="visible"/>
                                      </p:to>
                                    </p:set>
                                    <p:animEffect transition="in" filter="wipe(up)">
                                      <p:cBhvr>
                                        <p:cTn id="128" dur="500"/>
                                        <p:tgtEl>
                                          <p:spTgt spid="199732"/>
                                        </p:tgtEl>
                                      </p:cBhvr>
                                    </p:animEffect>
                                  </p:childTnLst>
                                </p:cTn>
                              </p:par>
                            </p:childTnLst>
                          </p:cTn>
                        </p:par>
                        <p:par>
                          <p:cTn id="129" fill="hold">
                            <p:stCondLst>
                              <p:cond delay="14500"/>
                            </p:stCondLst>
                            <p:childTnLst>
                              <p:par>
                                <p:cTn id="130" presetID="22" presetClass="entr" presetSubtype="1" fill="hold" grpId="0" nodeType="afterEffect">
                                  <p:stCondLst>
                                    <p:cond delay="0"/>
                                  </p:stCondLst>
                                  <p:childTnLst>
                                    <p:set>
                                      <p:cBhvr>
                                        <p:cTn id="131" dur="1" fill="hold">
                                          <p:stCondLst>
                                            <p:cond delay="0"/>
                                          </p:stCondLst>
                                        </p:cTn>
                                        <p:tgtEl>
                                          <p:spTgt spid="199733"/>
                                        </p:tgtEl>
                                        <p:attrNameLst>
                                          <p:attrName>style.visibility</p:attrName>
                                        </p:attrNameLst>
                                      </p:cBhvr>
                                      <p:to>
                                        <p:strVal val="visible"/>
                                      </p:to>
                                    </p:set>
                                    <p:animEffect transition="in" filter="wipe(up)">
                                      <p:cBhvr>
                                        <p:cTn id="132" dur="500"/>
                                        <p:tgtEl>
                                          <p:spTgt spid="199733"/>
                                        </p:tgtEl>
                                      </p:cBhvr>
                                    </p:animEffect>
                                  </p:childTnLst>
                                </p:cTn>
                              </p:par>
                            </p:childTnLst>
                          </p:cTn>
                        </p:par>
                        <p:par>
                          <p:cTn id="133" fill="hold">
                            <p:stCondLst>
                              <p:cond delay="15000"/>
                            </p:stCondLst>
                            <p:childTnLst>
                              <p:par>
                                <p:cTn id="134" presetID="22" presetClass="entr" presetSubtype="1" fill="hold" grpId="0" nodeType="afterEffect">
                                  <p:stCondLst>
                                    <p:cond delay="0"/>
                                  </p:stCondLst>
                                  <p:childTnLst>
                                    <p:set>
                                      <p:cBhvr>
                                        <p:cTn id="135" dur="1" fill="hold">
                                          <p:stCondLst>
                                            <p:cond delay="0"/>
                                          </p:stCondLst>
                                        </p:cTn>
                                        <p:tgtEl>
                                          <p:spTgt spid="199740"/>
                                        </p:tgtEl>
                                        <p:attrNameLst>
                                          <p:attrName>style.visibility</p:attrName>
                                        </p:attrNameLst>
                                      </p:cBhvr>
                                      <p:to>
                                        <p:strVal val="visible"/>
                                      </p:to>
                                    </p:set>
                                    <p:animEffect transition="in" filter="wipe(up)">
                                      <p:cBhvr>
                                        <p:cTn id="136" dur="500"/>
                                        <p:tgtEl>
                                          <p:spTgt spid="199740"/>
                                        </p:tgtEl>
                                      </p:cBhvr>
                                    </p:animEffect>
                                  </p:childTnLst>
                                </p:cTn>
                              </p:par>
                            </p:childTnLst>
                          </p:cTn>
                        </p:par>
                        <p:par>
                          <p:cTn id="137" fill="hold">
                            <p:stCondLst>
                              <p:cond delay="15500"/>
                            </p:stCondLst>
                            <p:childTnLst>
                              <p:par>
                                <p:cTn id="138" presetID="1" presetClass="entr" presetSubtype="0" fill="hold" grpId="0" nodeType="afterEffect">
                                  <p:stCondLst>
                                    <p:cond delay="0"/>
                                  </p:stCondLst>
                                  <p:childTnLst>
                                    <p:set>
                                      <p:cBhvr>
                                        <p:cTn id="139" dur="1" fill="hold">
                                          <p:stCondLst>
                                            <p:cond delay="0"/>
                                          </p:stCondLst>
                                        </p:cTn>
                                        <p:tgtEl>
                                          <p:spTgt spid="19973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9973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9973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99738"/>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9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P spid="199702" grpId="0"/>
      <p:bldP spid="199704" grpId="0" animBg="1"/>
      <p:bldP spid="199705" grpId="0" animBg="1"/>
      <p:bldP spid="199706" grpId="0" animBg="1"/>
      <p:bldP spid="199707" grpId="0" animBg="1"/>
      <p:bldP spid="199708" grpId="0" animBg="1"/>
      <p:bldP spid="199709" grpId="0" animBg="1"/>
      <p:bldP spid="199710" grpId="0" animBg="1"/>
      <p:bldP spid="199711" grpId="0" animBg="1"/>
      <p:bldP spid="199712" grpId="0" animBg="1"/>
      <p:bldP spid="199713" grpId="0" animBg="1"/>
      <p:bldP spid="199714" grpId="0" animBg="1"/>
      <p:bldP spid="199716" grpId="0" animBg="1"/>
      <p:bldP spid="199717" grpId="0" animBg="1"/>
      <p:bldP spid="199718" grpId="0" animBg="1"/>
      <p:bldP spid="199719" grpId="0" animBg="1"/>
      <p:bldP spid="199721" grpId="0" animBg="1"/>
      <p:bldP spid="199722" grpId="0" animBg="1"/>
      <p:bldP spid="199723" grpId="0" animBg="1"/>
      <p:bldP spid="199724" grpId="0" animBg="1"/>
      <p:bldP spid="199725" grpId="0" animBg="1"/>
      <p:bldP spid="199715" grpId="0" animBg="1"/>
      <p:bldP spid="199720" grpId="0" animBg="1"/>
      <p:bldP spid="199726" grpId="0" animBg="1"/>
      <p:bldP spid="199727" grpId="0" animBg="1"/>
      <p:bldP spid="199728" grpId="0" animBg="1"/>
      <p:bldP spid="199729" grpId="0" animBg="1"/>
      <p:bldP spid="199730" grpId="0" animBg="1"/>
      <p:bldP spid="199731" grpId="0" animBg="1"/>
      <p:bldP spid="199732" grpId="0" animBg="1"/>
      <p:bldP spid="199733" grpId="0" animBg="1"/>
      <p:bldP spid="199735" grpId="0"/>
      <p:bldP spid="199736" grpId="0"/>
      <p:bldP spid="199737" grpId="0"/>
      <p:bldP spid="199738" grpId="0"/>
      <p:bldP spid="199739" grpId="0"/>
      <p:bldP spid="1997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3385542"/>
          </a:xfrm>
          <a:prstGeom prst="rect">
            <a:avLst/>
          </a:prstGeom>
        </p:spPr>
        <p:txBody>
          <a:bodyPr wrap="square">
            <a:spAutoFit/>
          </a:bodyPr>
          <a:lstStyle/>
          <a:p>
            <a:endParaRPr lang="en-GB" dirty="0" smtClean="0"/>
          </a:p>
          <a:p>
            <a:r>
              <a:rPr lang="en-GB" sz="2800" b="1" dirty="0" smtClean="0">
                <a:solidFill>
                  <a:schemeClr val="bg1"/>
                </a:solidFill>
              </a:rPr>
              <a:t>Results: </a:t>
            </a:r>
            <a:r>
              <a:rPr lang="en-GB" sz="2800" i="1" dirty="0" smtClean="0"/>
              <a:t>What are your findings? You can present these in a table/graph/pie chart etc. </a:t>
            </a:r>
          </a:p>
          <a:p>
            <a:endParaRPr lang="en-GB" sz="2800" i="1" u="sng" dirty="0" smtClean="0"/>
          </a:p>
          <a:p>
            <a:r>
              <a:rPr lang="en-GB" sz="2800" i="1" u="sng" dirty="0" smtClean="0"/>
              <a:t>Organising your Data</a:t>
            </a:r>
          </a:p>
          <a:p>
            <a:endParaRPr lang="en-GB" sz="2800" i="1" u="sng" dirty="0" smtClean="0"/>
          </a:p>
          <a:p>
            <a:endParaRPr lang="en-GB" sz="2800" dirty="0" smtClean="0"/>
          </a:p>
          <a:p>
            <a:endParaRPr lang="en-GB" sz="2800" i="1" dirty="0" smtClean="0"/>
          </a:p>
        </p:txBody>
      </p:sp>
      <p:sp>
        <p:nvSpPr>
          <p:cNvPr id="23" name="Rectangle 22"/>
          <p:cNvSpPr/>
          <p:nvPr/>
        </p:nvSpPr>
        <p:spPr>
          <a:xfrm>
            <a:off x="323528" y="2276872"/>
            <a:ext cx="8568952" cy="1600438"/>
          </a:xfrm>
          <a:prstGeom prst="rect">
            <a:avLst/>
          </a:prstGeom>
        </p:spPr>
        <p:txBody>
          <a:bodyPr wrap="square">
            <a:spAutoFit/>
          </a:bodyPr>
          <a:lstStyle/>
          <a:p>
            <a:r>
              <a:rPr lang="en-US" sz="2000" dirty="0" smtClean="0">
                <a:solidFill>
                  <a:schemeClr val="bg1"/>
                </a:solidFill>
              </a:rPr>
              <a:t>Once data has been collected it is often </a:t>
            </a:r>
            <a:r>
              <a:rPr lang="en-US" sz="2000" dirty="0" err="1" smtClean="0">
                <a:solidFill>
                  <a:schemeClr val="bg1"/>
                </a:solidFill>
              </a:rPr>
              <a:t>organised</a:t>
            </a:r>
            <a:r>
              <a:rPr lang="en-US" sz="2000" dirty="0" smtClean="0">
                <a:solidFill>
                  <a:schemeClr val="bg1"/>
                </a:solidFill>
              </a:rPr>
              <a:t> into a </a:t>
            </a:r>
            <a:r>
              <a:rPr lang="en-US" sz="2000" b="1" dirty="0" smtClean="0">
                <a:solidFill>
                  <a:schemeClr val="bg1"/>
                </a:solidFill>
              </a:rPr>
              <a:t>frequency table</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For example, this frequency table shows the </a:t>
            </a:r>
            <a:r>
              <a:rPr lang="en-US" sz="2000" dirty="0" err="1" smtClean="0">
                <a:solidFill>
                  <a:schemeClr val="bg1"/>
                </a:solidFill>
              </a:rPr>
              <a:t>favourite</a:t>
            </a:r>
            <a:r>
              <a:rPr lang="en-US" sz="2000" dirty="0" smtClean="0">
                <a:solidFill>
                  <a:schemeClr val="bg1"/>
                </a:solidFill>
              </a:rPr>
              <a:t> take-away meals of a group of pupils:</a:t>
            </a:r>
            <a:endParaRPr lang="en-GB" sz="2000" dirty="0" smtClean="0">
              <a:solidFill>
                <a:schemeClr val="bg1"/>
              </a:solidFill>
            </a:endParaRPr>
          </a:p>
          <a:p>
            <a:endParaRPr lang="en-GB" dirty="0">
              <a:solidFill>
                <a:schemeClr val="bg1"/>
              </a:solidFill>
            </a:endParaRPr>
          </a:p>
        </p:txBody>
      </p:sp>
      <p:pic>
        <p:nvPicPr>
          <p:cNvPr id="48130" name="Picture 2"/>
          <p:cNvPicPr>
            <a:picLocks noChangeAspect="1" noChangeArrowheads="1"/>
          </p:cNvPicPr>
          <p:nvPr/>
        </p:nvPicPr>
        <p:blipFill>
          <a:blip r:embed="rId3" cstate="print"/>
          <a:srcRect l="46199" t="43679" r="33326" b="33641"/>
          <a:stretch>
            <a:fillRect/>
          </a:stretch>
        </p:blipFill>
        <p:spPr bwMode="auto">
          <a:xfrm>
            <a:off x="395536" y="3717032"/>
            <a:ext cx="3744416" cy="2592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3416320"/>
          </a:xfrm>
          <a:prstGeom prst="rect">
            <a:avLst/>
          </a:prstGeom>
        </p:spPr>
        <p:txBody>
          <a:bodyPr wrap="square">
            <a:spAutoFit/>
          </a:bodyPr>
          <a:lstStyle/>
          <a:p>
            <a:r>
              <a:rPr lang="en-GB" sz="2400" b="1" dirty="0" smtClean="0">
                <a:solidFill>
                  <a:schemeClr val="bg1"/>
                </a:solidFill>
              </a:rPr>
              <a:t>Continuous</a:t>
            </a:r>
            <a:r>
              <a:rPr lang="en-GB" sz="2400" dirty="0" smtClean="0">
                <a:solidFill>
                  <a:schemeClr val="bg1"/>
                </a:solidFill>
              </a:rPr>
              <a:t> data comes from measuring and can take any value within a given range.</a:t>
            </a:r>
          </a:p>
          <a:p>
            <a:endParaRPr lang="en-GB" sz="2400" dirty="0" smtClean="0">
              <a:solidFill>
                <a:schemeClr val="bg1"/>
              </a:solidFill>
            </a:endParaRPr>
          </a:p>
          <a:p>
            <a:r>
              <a:rPr lang="en-US" sz="2400" dirty="0" smtClean="0">
                <a:solidFill>
                  <a:schemeClr val="bg1"/>
                </a:solidFill>
              </a:rPr>
              <a:t>Continuous data is usually grouped into equal class intervals.</a:t>
            </a:r>
          </a:p>
          <a:p>
            <a:endParaRPr lang="en-US"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a:solidFill>
                <a:schemeClr val="bg1"/>
              </a:solidFill>
            </a:endParaRPr>
          </a:p>
        </p:txBody>
      </p:sp>
      <p:graphicFrame>
        <p:nvGraphicFramePr>
          <p:cNvPr id="4" name="Table 3"/>
          <p:cNvGraphicFramePr>
            <a:graphicFrameLocks noGrp="1"/>
          </p:cNvGraphicFramePr>
          <p:nvPr/>
        </p:nvGraphicFramePr>
        <p:xfrm>
          <a:off x="395536" y="2276872"/>
          <a:ext cx="7956375" cy="3672410"/>
        </p:xfrm>
        <a:graphic>
          <a:graphicData uri="http://schemas.openxmlformats.org/drawingml/2006/table">
            <a:tbl>
              <a:tblPr firstRow="1" bandRow="1">
                <a:tableStyleId>{5C22544A-7EE6-4342-B048-85BDC9FD1C3A}</a:tableStyleId>
              </a:tblPr>
              <a:tblGrid>
                <a:gridCol w="2443568"/>
                <a:gridCol w="738982"/>
                <a:gridCol w="1591275"/>
                <a:gridCol w="1591275"/>
                <a:gridCol w="1591275"/>
              </a:tblGrid>
              <a:tr h="942410">
                <a:tc>
                  <a:txBody>
                    <a:bodyPr/>
                    <a:lstStyle/>
                    <a:p>
                      <a:pPr algn="ctr"/>
                      <a:endParaRPr lang="en-GB" sz="2400" dirty="0"/>
                    </a:p>
                  </a:txBody>
                  <a:tcPr/>
                </a:tc>
                <a:tc>
                  <a:txBody>
                    <a:bodyPr/>
                    <a:lstStyle/>
                    <a:p>
                      <a:pPr algn="ctr"/>
                      <a:r>
                        <a:rPr lang="en-GB" sz="2400" dirty="0" smtClean="0">
                          <a:solidFill>
                            <a:schemeClr val="bg1"/>
                          </a:solidFill>
                        </a:rPr>
                        <a:t>The Sun</a:t>
                      </a:r>
                      <a:endParaRPr lang="en-GB" sz="2400" dirty="0">
                        <a:solidFill>
                          <a:schemeClr val="bg1"/>
                        </a:solidFill>
                      </a:endParaRPr>
                    </a:p>
                  </a:txBody>
                  <a:tcPr/>
                </a:tc>
                <a:tc>
                  <a:txBody>
                    <a:bodyPr/>
                    <a:lstStyle/>
                    <a:p>
                      <a:pPr algn="ctr"/>
                      <a:r>
                        <a:rPr lang="en-GB" sz="2400" dirty="0" smtClean="0">
                          <a:solidFill>
                            <a:schemeClr val="bg1"/>
                          </a:solidFill>
                        </a:rPr>
                        <a:t>The Times</a:t>
                      </a:r>
                      <a:endParaRPr lang="en-GB" sz="2400" dirty="0">
                        <a:solidFill>
                          <a:schemeClr val="bg1"/>
                        </a:solidFill>
                      </a:endParaRPr>
                    </a:p>
                  </a:txBody>
                  <a:tcPr/>
                </a:tc>
                <a:tc>
                  <a:txBody>
                    <a:bodyPr/>
                    <a:lstStyle/>
                    <a:p>
                      <a:pPr algn="ctr"/>
                      <a:r>
                        <a:rPr lang="en-GB" sz="2400" dirty="0" smtClean="0">
                          <a:solidFill>
                            <a:schemeClr val="bg1"/>
                          </a:solidFill>
                        </a:rPr>
                        <a:t>The Express</a:t>
                      </a:r>
                      <a:endParaRPr lang="en-GB" sz="2400" dirty="0">
                        <a:solidFill>
                          <a:schemeClr val="bg1"/>
                        </a:solidFill>
                      </a:endParaRPr>
                    </a:p>
                  </a:txBody>
                  <a:tcPr/>
                </a:tc>
                <a:tc>
                  <a:txBody>
                    <a:bodyPr/>
                    <a:lstStyle/>
                    <a:p>
                      <a:pPr algn="ctr"/>
                      <a:r>
                        <a:rPr lang="en-GB" sz="2400" dirty="0" smtClean="0">
                          <a:solidFill>
                            <a:schemeClr val="bg1"/>
                          </a:solidFill>
                        </a:rPr>
                        <a:t>The Daily Mail</a:t>
                      </a:r>
                      <a:endParaRPr lang="en-GB" sz="2400" dirty="0">
                        <a:solidFill>
                          <a:schemeClr val="bg1"/>
                        </a:solidFill>
                      </a:endParaRPr>
                    </a:p>
                  </a:txBody>
                  <a:tcPr/>
                </a:tc>
              </a:tr>
              <a:tr h="546000">
                <a:tc>
                  <a:txBody>
                    <a:bodyPr/>
                    <a:lstStyle/>
                    <a:p>
                      <a:pPr algn="ctr"/>
                      <a:r>
                        <a:rPr lang="en-GB" sz="2400" dirty="0" smtClean="0"/>
                        <a:t>2 ≥ letters &lt; 4</a:t>
                      </a:r>
                      <a:endParaRPr lang="en-GB" sz="2400" dirty="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r h="546000">
                <a:tc>
                  <a:txBody>
                    <a:bodyPr/>
                    <a:lstStyle/>
                    <a:p>
                      <a:pPr algn="ctr"/>
                      <a:r>
                        <a:rPr lang="en-GB" sz="2400" dirty="0" smtClean="0"/>
                        <a:t>4 ≥ letters &lt; 6</a:t>
                      </a:r>
                      <a:endParaRPr lang="en-GB" sz="2400" dirty="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a:p>
                  </a:txBody>
                  <a:tcPr/>
                </a:tc>
              </a:tr>
              <a:tr h="546000">
                <a:tc>
                  <a:txBody>
                    <a:bodyPr/>
                    <a:lstStyle/>
                    <a:p>
                      <a:pPr algn="ctr"/>
                      <a:r>
                        <a:rPr lang="en-GB" sz="2400" dirty="0" smtClean="0"/>
                        <a:t>6 ≥ letters &lt; 8</a:t>
                      </a:r>
                      <a:endParaRPr lang="en-GB" sz="2400" dirty="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a:p>
                  </a:txBody>
                  <a:tcPr/>
                </a:tc>
                <a:tc>
                  <a:txBody>
                    <a:bodyPr/>
                    <a:lstStyle/>
                    <a:p>
                      <a:pPr algn="ctr"/>
                      <a:endParaRPr lang="en-GB" sz="2400"/>
                    </a:p>
                  </a:txBody>
                  <a:tcPr/>
                </a:tc>
              </a:tr>
              <a:tr h="546000">
                <a:tc>
                  <a:txBody>
                    <a:bodyPr/>
                    <a:lstStyle/>
                    <a:p>
                      <a:pPr algn="ctr"/>
                      <a:r>
                        <a:rPr lang="en-GB" sz="2400" dirty="0" smtClean="0"/>
                        <a:t>8 ≥ letters &lt;10</a:t>
                      </a:r>
                      <a:endParaRPr lang="en-GB" sz="2400" dirty="0"/>
                    </a:p>
                  </a:txBody>
                  <a:tcPr/>
                </a:tc>
                <a:tc>
                  <a:txBody>
                    <a:bodyPr/>
                    <a:lstStyle/>
                    <a:p>
                      <a:pPr algn="ctr"/>
                      <a:endParaRPr lang="en-GB" sz="2400"/>
                    </a:p>
                  </a:txBody>
                  <a:tcPr/>
                </a:tc>
                <a:tc>
                  <a:txBody>
                    <a:bodyPr/>
                    <a:lstStyle/>
                    <a:p>
                      <a:pPr algn="ctr"/>
                      <a:endParaRPr lang="en-GB" sz="2400" dirty="0"/>
                    </a:p>
                  </a:txBody>
                  <a:tcPr/>
                </a:tc>
                <a:tc>
                  <a:txBody>
                    <a:bodyPr/>
                    <a:lstStyle/>
                    <a:p>
                      <a:pPr algn="ctr"/>
                      <a:endParaRPr lang="en-GB" sz="2400"/>
                    </a:p>
                  </a:txBody>
                  <a:tcPr/>
                </a:tc>
                <a:tc>
                  <a:txBody>
                    <a:bodyPr/>
                    <a:lstStyle/>
                    <a:p>
                      <a:pPr algn="ctr"/>
                      <a:endParaRPr lang="en-GB" sz="2400"/>
                    </a:p>
                  </a:txBody>
                  <a:tcPr/>
                </a:tc>
              </a:tr>
              <a:tr h="546000">
                <a:tc>
                  <a:txBody>
                    <a:bodyPr/>
                    <a:lstStyle/>
                    <a:p>
                      <a:pPr algn="ctr"/>
                      <a:r>
                        <a:rPr lang="en-GB" sz="2400" dirty="0" smtClean="0"/>
                        <a:t>10 ≥</a:t>
                      </a: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2677656"/>
          </a:xfrm>
          <a:prstGeom prst="rect">
            <a:avLst/>
          </a:prstGeom>
        </p:spPr>
        <p:txBody>
          <a:bodyPr wrap="square">
            <a:spAutoFit/>
          </a:bodyPr>
          <a:lstStyle/>
          <a:p>
            <a:r>
              <a:rPr lang="en-GB" sz="2800" b="1" dirty="0" smtClean="0">
                <a:solidFill>
                  <a:schemeClr val="bg1"/>
                </a:solidFill>
              </a:rPr>
              <a:t>Analysis:  </a:t>
            </a:r>
            <a:r>
              <a:rPr lang="en-GB" sz="2800" dirty="0" smtClean="0"/>
              <a:t>What do your results show you? </a:t>
            </a:r>
          </a:p>
          <a:p>
            <a:endParaRPr lang="en-GB" sz="2800" b="1" dirty="0" smtClean="0"/>
          </a:p>
          <a:p>
            <a:r>
              <a:rPr lang="en-GB" sz="2800" b="1" dirty="0" smtClean="0">
                <a:solidFill>
                  <a:schemeClr val="bg1"/>
                </a:solidFill>
              </a:rPr>
              <a:t>Evaluation: </a:t>
            </a:r>
            <a:r>
              <a:rPr lang="en-GB" sz="2800" i="1" dirty="0" smtClean="0"/>
              <a:t>Look back to your introduction and prediction. Have you proved or disproved your theory with your results? Is there anything that stands out as unusual or significant?</a:t>
            </a:r>
            <a:endParaRPr lang="en-GB" sz="2800" i="1"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8"/>
            <a:ext cx="8640960" cy="886397"/>
          </a:xfrm>
        </p:spPr>
        <p:txBody>
          <a:bodyPr/>
          <a:lstStyle/>
          <a:p>
            <a:r>
              <a:rPr lang="en-GB" sz="3200" b="1" dirty="0" smtClean="0"/>
              <a:t>Step One – </a:t>
            </a:r>
            <a:r>
              <a:rPr lang="en-GB" sz="3200" i="1" dirty="0" smtClean="0"/>
              <a:t>choose two articles from different newspapers.</a:t>
            </a:r>
            <a:br>
              <a:rPr lang="en-GB" sz="3200" i="1" dirty="0" smtClean="0"/>
            </a:br>
            <a:r>
              <a:rPr lang="en-GB" sz="3200" i="1" dirty="0" smtClean="0"/>
              <a:t>Underline every third word (skip over proper nouns)</a:t>
            </a:r>
            <a:endParaRPr lang="en-GB" sz="3200" i="1" dirty="0"/>
          </a:p>
        </p:txBody>
      </p:sp>
      <p:sp>
        <p:nvSpPr>
          <p:cNvPr id="3" name="Rectangle 2"/>
          <p:cNvSpPr/>
          <p:nvPr/>
        </p:nvSpPr>
        <p:spPr>
          <a:xfrm>
            <a:off x="251520" y="1484784"/>
            <a:ext cx="4032448" cy="5047536"/>
          </a:xfrm>
          <a:prstGeom prst="rect">
            <a:avLst/>
          </a:prstGeom>
        </p:spPr>
        <p:txBody>
          <a:bodyPr wrap="square">
            <a:spAutoFit/>
          </a:bodyPr>
          <a:lstStyle/>
          <a:p>
            <a:r>
              <a:rPr lang="en-GB" sz="3200" b="1" dirty="0" smtClean="0"/>
              <a:t>US hostages </a:t>
            </a:r>
            <a:r>
              <a:rPr lang="en-GB" sz="3200" b="1" u="sng" dirty="0" smtClean="0"/>
              <a:t>shot</a:t>
            </a:r>
            <a:r>
              <a:rPr lang="en-GB" sz="3200" b="1" dirty="0" smtClean="0"/>
              <a:t> dead by </a:t>
            </a:r>
            <a:r>
              <a:rPr lang="en-GB" sz="3200" b="1" u="sng" dirty="0" smtClean="0"/>
              <a:t>pirates</a:t>
            </a:r>
          </a:p>
          <a:p>
            <a:endParaRPr lang="en-GB" sz="2000" b="1" dirty="0" smtClean="0"/>
          </a:p>
          <a:p>
            <a:r>
              <a:rPr lang="en-GB" sz="2000" b="1" dirty="0" smtClean="0"/>
              <a:t>Four American </a:t>
            </a:r>
            <a:r>
              <a:rPr lang="en-GB" sz="2000" b="1" u="sng" dirty="0" smtClean="0"/>
              <a:t>hostages</a:t>
            </a:r>
            <a:r>
              <a:rPr lang="en-GB" sz="2000" b="1" dirty="0" smtClean="0"/>
              <a:t> have been </a:t>
            </a:r>
            <a:r>
              <a:rPr lang="en-GB" sz="2000" b="1" u="sng" dirty="0" smtClean="0"/>
              <a:t>shot</a:t>
            </a:r>
            <a:r>
              <a:rPr lang="en-GB" sz="2000" b="1" dirty="0" smtClean="0"/>
              <a:t> dead by </a:t>
            </a:r>
            <a:r>
              <a:rPr lang="en-GB" sz="2000" b="1" u="sng" dirty="0" smtClean="0"/>
              <a:t>pirates</a:t>
            </a:r>
            <a:r>
              <a:rPr lang="en-GB" sz="2000" b="1" dirty="0" smtClean="0"/>
              <a:t> on a </a:t>
            </a:r>
            <a:r>
              <a:rPr lang="en-GB" sz="2000" b="1" u="sng" dirty="0" smtClean="0"/>
              <a:t>yacht</a:t>
            </a:r>
            <a:r>
              <a:rPr lang="en-GB" sz="2000" b="1" dirty="0" smtClean="0"/>
              <a:t> seized in </a:t>
            </a:r>
            <a:r>
              <a:rPr lang="en-GB" sz="2000" b="1" u="sng" dirty="0" smtClean="0"/>
              <a:t>the</a:t>
            </a:r>
            <a:r>
              <a:rPr lang="en-GB" sz="2000" b="1" dirty="0" smtClean="0"/>
              <a:t> Arabian sea, </a:t>
            </a:r>
            <a:r>
              <a:rPr lang="en-GB" sz="2000" b="1" u="sng" dirty="0" smtClean="0"/>
              <a:t>according</a:t>
            </a:r>
            <a:r>
              <a:rPr lang="en-GB" sz="2000" b="1" dirty="0" smtClean="0"/>
              <a:t> to the US </a:t>
            </a:r>
            <a:r>
              <a:rPr lang="en-GB" sz="2000" b="1" u="sng" dirty="0" smtClean="0"/>
              <a:t>military</a:t>
            </a:r>
            <a:r>
              <a:rPr lang="en-GB" sz="2000" b="1" dirty="0" smtClean="0"/>
              <a:t>. </a:t>
            </a:r>
          </a:p>
          <a:p>
            <a:endParaRPr lang="en-GB" sz="2000" b="1" dirty="0" smtClean="0"/>
          </a:p>
          <a:p>
            <a:r>
              <a:rPr lang="en-GB" sz="2000" dirty="0" smtClean="0"/>
              <a:t>The US </a:t>
            </a:r>
            <a:r>
              <a:rPr lang="en-GB" sz="2000" u="sng" dirty="0" smtClean="0"/>
              <a:t>military's</a:t>
            </a:r>
            <a:r>
              <a:rPr lang="en-GB" sz="2000" dirty="0" smtClean="0"/>
              <a:t> Central Command </a:t>
            </a:r>
            <a:r>
              <a:rPr lang="en-GB" sz="2000" u="sng" dirty="0" smtClean="0"/>
              <a:t>said</a:t>
            </a:r>
            <a:r>
              <a:rPr lang="en-GB" sz="2000" dirty="0" smtClean="0"/>
              <a:t> the dead </a:t>
            </a:r>
            <a:r>
              <a:rPr lang="en-GB" sz="2000" u="sng" dirty="0" smtClean="0"/>
              <a:t>hostages</a:t>
            </a:r>
            <a:r>
              <a:rPr lang="en-GB" sz="2000" dirty="0" smtClean="0"/>
              <a:t> were only </a:t>
            </a:r>
            <a:r>
              <a:rPr lang="en-GB" sz="2000" u="sng" dirty="0" smtClean="0"/>
              <a:t>discovered</a:t>
            </a:r>
            <a:r>
              <a:rPr lang="en-GB" sz="2000" dirty="0" smtClean="0"/>
              <a:t> after American </a:t>
            </a:r>
            <a:r>
              <a:rPr lang="en-GB" sz="2000" u="sng" dirty="0" smtClean="0"/>
              <a:t>forces</a:t>
            </a:r>
            <a:r>
              <a:rPr lang="en-GB" sz="2000" dirty="0" smtClean="0"/>
              <a:t> responded to </a:t>
            </a:r>
            <a:r>
              <a:rPr lang="en-GB" sz="2000" u="sng" dirty="0" smtClean="0"/>
              <a:t>gunfire</a:t>
            </a:r>
            <a:r>
              <a:rPr lang="en-GB" sz="2000" dirty="0" smtClean="0"/>
              <a:t> and boarded </a:t>
            </a:r>
            <a:r>
              <a:rPr lang="en-GB" sz="2000" u="sng" dirty="0" smtClean="0"/>
              <a:t>the</a:t>
            </a:r>
            <a:r>
              <a:rPr lang="en-GB" sz="2000" dirty="0" smtClean="0"/>
              <a:t> pirated yacht, </a:t>
            </a:r>
            <a:r>
              <a:rPr lang="en-GB" sz="2000" u="sng" dirty="0" smtClean="0"/>
              <a:t>known</a:t>
            </a:r>
            <a:r>
              <a:rPr lang="en-GB" sz="2000" dirty="0" smtClean="0"/>
              <a:t> as the Quest. </a:t>
            </a:r>
          </a:p>
          <a:p>
            <a:endParaRPr lang="en-GB" b="1" dirty="0"/>
          </a:p>
        </p:txBody>
      </p:sp>
      <p:sp>
        <p:nvSpPr>
          <p:cNvPr id="4" name="Rectangle 3"/>
          <p:cNvSpPr/>
          <p:nvPr/>
        </p:nvSpPr>
        <p:spPr>
          <a:xfrm>
            <a:off x="5076056" y="1412776"/>
            <a:ext cx="3744415" cy="4678204"/>
          </a:xfrm>
          <a:prstGeom prst="rect">
            <a:avLst/>
          </a:prstGeom>
        </p:spPr>
        <p:txBody>
          <a:bodyPr wrap="square">
            <a:spAutoFit/>
          </a:bodyPr>
          <a:lstStyle/>
          <a:p>
            <a:r>
              <a:rPr lang="en-GB" sz="3200" b="1" dirty="0" smtClean="0"/>
              <a:t>Pirates kill US </a:t>
            </a:r>
            <a:r>
              <a:rPr lang="en-GB" sz="3200" b="1" u="sng" dirty="0" smtClean="0"/>
              <a:t>yacht</a:t>
            </a:r>
            <a:r>
              <a:rPr lang="en-GB" sz="3200" b="1" dirty="0" smtClean="0"/>
              <a:t> hostages</a:t>
            </a:r>
          </a:p>
          <a:p>
            <a:endParaRPr lang="en-GB" b="1" dirty="0" smtClean="0"/>
          </a:p>
          <a:p>
            <a:r>
              <a:rPr lang="en-GB" sz="2000" b="1" dirty="0" smtClean="0"/>
              <a:t>FOUR Americans </a:t>
            </a:r>
            <a:r>
              <a:rPr lang="en-GB" sz="2000" b="1" u="sng" dirty="0" smtClean="0"/>
              <a:t>captured</a:t>
            </a:r>
            <a:r>
              <a:rPr lang="en-GB" sz="2000" b="1" dirty="0" smtClean="0"/>
              <a:t> by pirates </a:t>
            </a:r>
            <a:r>
              <a:rPr lang="en-GB" sz="2000" b="1" u="sng" dirty="0" smtClean="0"/>
              <a:t>sailing</a:t>
            </a:r>
            <a:r>
              <a:rPr lang="en-GB" sz="2000" b="1" dirty="0" smtClean="0"/>
              <a:t> in the Indian Ocean </a:t>
            </a:r>
            <a:r>
              <a:rPr lang="en-GB" sz="2000" b="1" u="sng" dirty="0" smtClean="0"/>
              <a:t>have</a:t>
            </a:r>
            <a:r>
              <a:rPr lang="en-GB" sz="2000" b="1" dirty="0" smtClean="0"/>
              <a:t> been shot </a:t>
            </a:r>
            <a:r>
              <a:rPr lang="en-GB" sz="2000" b="1" u="sng" dirty="0" smtClean="0"/>
              <a:t>dead</a:t>
            </a:r>
            <a:r>
              <a:rPr lang="en-GB" sz="2000" b="1" dirty="0" smtClean="0"/>
              <a:t>. </a:t>
            </a:r>
          </a:p>
          <a:p>
            <a:endParaRPr lang="en-GB" b="1" dirty="0" smtClean="0"/>
          </a:p>
          <a:p>
            <a:r>
              <a:rPr lang="en-GB" sz="2000" dirty="0" smtClean="0"/>
              <a:t>Phyllis </a:t>
            </a:r>
            <a:r>
              <a:rPr lang="en-GB" sz="2000" dirty="0" err="1" smtClean="0"/>
              <a:t>Macay</a:t>
            </a:r>
            <a:r>
              <a:rPr lang="en-GB" sz="2000" dirty="0" smtClean="0"/>
              <a:t>, 59, </a:t>
            </a:r>
            <a:r>
              <a:rPr lang="en-GB" sz="2000" u="sng" dirty="0" smtClean="0"/>
              <a:t>and</a:t>
            </a:r>
            <a:r>
              <a:rPr lang="en-GB" sz="2000" dirty="0" smtClean="0"/>
              <a:t> her partner Robert </a:t>
            </a:r>
            <a:r>
              <a:rPr lang="en-GB" sz="2000" dirty="0" err="1" smtClean="0"/>
              <a:t>Riggle</a:t>
            </a:r>
            <a:r>
              <a:rPr lang="en-GB" sz="2000" dirty="0" smtClean="0"/>
              <a:t>, 67, </a:t>
            </a:r>
            <a:r>
              <a:rPr lang="en-GB" sz="2000" u="sng" dirty="0" smtClean="0"/>
              <a:t>were</a:t>
            </a:r>
            <a:r>
              <a:rPr lang="en-GB" sz="2000" dirty="0" smtClean="0"/>
              <a:t> sailing with </a:t>
            </a:r>
            <a:r>
              <a:rPr lang="en-GB" sz="2000" u="sng" dirty="0" smtClean="0"/>
              <a:t>the</a:t>
            </a:r>
            <a:r>
              <a:rPr lang="en-GB" sz="2000" dirty="0" smtClean="0"/>
              <a:t> yacht's owners Jean </a:t>
            </a:r>
            <a:r>
              <a:rPr lang="en-GB" sz="2000" u="sng" dirty="0" smtClean="0"/>
              <a:t>and</a:t>
            </a:r>
            <a:r>
              <a:rPr lang="en-GB" sz="2000" dirty="0" smtClean="0"/>
              <a:t> Scott Adam </a:t>
            </a:r>
            <a:r>
              <a:rPr lang="en-GB" sz="2000" u="sng" dirty="0" smtClean="0"/>
              <a:t>off</a:t>
            </a:r>
            <a:r>
              <a:rPr lang="en-GB" sz="2000" dirty="0" smtClean="0"/>
              <a:t> the coast </a:t>
            </a:r>
            <a:r>
              <a:rPr lang="en-GB" sz="2000" u="sng" dirty="0" smtClean="0"/>
              <a:t>of</a:t>
            </a:r>
            <a:r>
              <a:rPr lang="en-GB" sz="2000" dirty="0" smtClean="0"/>
              <a:t> Somalia when </a:t>
            </a:r>
            <a:r>
              <a:rPr lang="en-GB" sz="2000" u="sng" dirty="0" smtClean="0"/>
              <a:t>they</a:t>
            </a:r>
            <a:r>
              <a:rPr lang="en-GB" sz="2000" dirty="0" smtClean="0"/>
              <a:t> were held </a:t>
            </a:r>
            <a:r>
              <a:rPr lang="en-GB" sz="2000" u="sng" dirty="0" smtClean="0"/>
              <a:t>by</a:t>
            </a:r>
            <a:r>
              <a:rPr lang="en-GB" sz="2000" dirty="0" smtClean="0"/>
              <a:t> pirates on Friday. </a:t>
            </a:r>
          </a:p>
          <a:p>
            <a:r>
              <a:rPr lang="en-GB" b="1" dirty="0" smtClean="0"/>
              <a:t> </a:t>
            </a:r>
            <a:endParaRPr lang="en-GB" b="1"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Two - collecting the data</a:t>
            </a:r>
            <a:endParaRPr lang="en-GB" dirty="0"/>
          </a:p>
        </p:txBody>
      </p:sp>
      <p:graphicFrame>
        <p:nvGraphicFramePr>
          <p:cNvPr id="4" name="Table 3"/>
          <p:cNvGraphicFramePr>
            <a:graphicFrameLocks noGrp="1"/>
          </p:cNvGraphicFramePr>
          <p:nvPr/>
        </p:nvGraphicFramePr>
        <p:xfrm>
          <a:off x="395536" y="1124744"/>
          <a:ext cx="4773825" cy="5057210"/>
        </p:xfrm>
        <a:graphic>
          <a:graphicData uri="http://schemas.openxmlformats.org/drawingml/2006/table">
            <a:tbl>
              <a:tblPr firstRow="1" bandRow="1">
                <a:tableStyleId>{5C22544A-7EE6-4342-B048-85BDC9FD1C3A}</a:tableStyleId>
              </a:tblPr>
              <a:tblGrid>
                <a:gridCol w="2443568"/>
                <a:gridCol w="1084824"/>
                <a:gridCol w="1245433"/>
              </a:tblGrid>
              <a:tr h="942410">
                <a:tc>
                  <a:txBody>
                    <a:bodyPr/>
                    <a:lstStyle/>
                    <a:p>
                      <a:pPr algn="ctr"/>
                      <a:endParaRPr lang="en-GB" sz="2400" dirty="0"/>
                    </a:p>
                  </a:txBody>
                  <a:tcPr/>
                </a:tc>
                <a:tc>
                  <a:txBody>
                    <a:bodyPr/>
                    <a:lstStyle/>
                    <a:p>
                      <a:pPr algn="ctr"/>
                      <a:r>
                        <a:rPr lang="en-GB" sz="2400" dirty="0" smtClean="0">
                          <a:solidFill>
                            <a:schemeClr val="bg1"/>
                          </a:solidFill>
                        </a:rPr>
                        <a:t>The Sun</a:t>
                      </a:r>
                      <a:endParaRPr lang="en-GB" sz="2400" dirty="0">
                        <a:solidFill>
                          <a:schemeClr val="bg1"/>
                        </a:solidFill>
                      </a:endParaRPr>
                    </a:p>
                  </a:txBody>
                  <a:tcPr/>
                </a:tc>
                <a:tc>
                  <a:txBody>
                    <a:bodyPr/>
                    <a:lstStyle/>
                    <a:p>
                      <a:pPr algn="ctr"/>
                      <a:r>
                        <a:rPr lang="en-GB" sz="2400" dirty="0" smtClean="0">
                          <a:solidFill>
                            <a:schemeClr val="bg1"/>
                          </a:solidFill>
                        </a:rPr>
                        <a:t>The Times</a:t>
                      </a:r>
                      <a:endParaRPr lang="en-GB" sz="2400" dirty="0">
                        <a:solidFill>
                          <a:schemeClr val="bg1"/>
                        </a:solidFill>
                      </a:endParaRPr>
                    </a:p>
                  </a:txBody>
                  <a:tcPr/>
                </a:tc>
              </a:tr>
              <a:tr h="546000">
                <a:tc>
                  <a:txBody>
                    <a:bodyPr/>
                    <a:lstStyle/>
                    <a:p>
                      <a:pPr algn="ctr"/>
                      <a:r>
                        <a:rPr lang="en-GB" sz="2400" dirty="0" smtClean="0"/>
                        <a:t>2 ≥ letters &lt; 4</a:t>
                      </a:r>
                      <a:endParaRPr lang="en-GB" sz="2400" dirty="0"/>
                    </a:p>
                  </a:txBody>
                  <a:tcPr/>
                </a:tc>
                <a:tc>
                  <a:txBody>
                    <a:bodyPr/>
                    <a:lstStyle/>
                    <a:p>
                      <a:pPr algn="ctr"/>
                      <a:r>
                        <a:rPr lang="en-GB" sz="2400" dirty="0" smtClean="0"/>
                        <a:t>IIIIII </a:t>
                      </a:r>
                      <a:r>
                        <a:rPr lang="en-GB" sz="2400" b="1" dirty="0" smtClean="0"/>
                        <a:t>46%</a:t>
                      </a:r>
                      <a:endParaRPr lang="en-GB" sz="2400" b="1" dirty="0"/>
                    </a:p>
                  </a:txBody>
                  <a:tcPr/>
                </a:tc>
                <a:tc>
                  <a:txBody>
                    <a:bodyPr/>
                    <a:lstStyle/>
                    <a:p>
                      <a:pPr algn="ctr"/>
                      <a:r>
                        <a:rPr lang="en-GB" sz="2400" dirty="0" smtClean="0"/>
                        <a:t>II </a:t>
                      </a:r>
                    </a:p>
                    <a:p>
                      <a:pPr algn="ctr"/>
                      <a:r>
                        <a:rPr lang="en-GB" sz="2400" b="1" dirty="0" smtClean="0"/>
                        <a:t>12%</a:t>
                      </a:r>
                      <a:endParaRPr lang="en-GB" sz="2400" b="1" dirty="0"/>
                    </a:p>
                  </a:txBody>
                  <a:tcPr/>
                </a:tc>
              </a:tr>
              <a:tr h="546000">
                <a:tc>
                  <a:txBody>
                    <a:bodyPr/>
                    <a:lstStyle/>
                    <a:p>
                      <a:pPr algn="ctr"/>
                      <a:r>
                        <a:rPr lang="en-GB" sz="2400" dirty="0" smtClean="0"/>
                        <a:t>4 ≥ letters &lt; 6</a:t>
                      </a:r>
                      <a:endParaRPr lang="en-GB" sz="2400" dirty="0"/>
                    </a:p>
                  </a:txBody>
                  <a:tcPr/>
                </a:tc>
                <a:tc>
                  <a:txBody>
                    <a:bodyPr/>
                    <a:lstStyle/>
                    <a:p>
                      <a:pPr algn="ctr"/>
                      <a:r>
                        <a:rPr lang="en-GB" sz="2400" dirty="0" smtClean="0"/>
                        <a:t>IIIII </a:t>
                      </a:r>
                      <a:endParaRPr lang="en-GB" sz="2400" b="1" dirty="0" smtClean="0"/>
                    </a:p>
                    <a:p>
                      <a:pPr algn="ctr"/>
                      <a:r>
                        <a:rPr lang="en-GB" sz="2400" b="1" dirty="0" smtClean="0"/>
                        <a:t>38%</a:t>
                      </a:r>
                      <a:endParaRPr lang="en-GB" sz="2400" b="1" dirty="0"/>
                    </a:p>
                  </a:txBody>
                  <a:tcPr/>
                </a:tc>
                <a:tc>
                  <a:txBody>
                    <a:bodyPr/>
                    <a:lstStyle/>
                    <a:p>
                      <a:pPr algn="ctr"/>
                      <a:r>
                        <a:rPr lang="en-GB" sz="2400" dirty="0" smtClean="0"/>
                        <a:t>IIIII </a:t>
                      </a:r>
                    </a:p>
                    <a:p>
                      <a:pPr algn="ctr"/>
                      <a:r>
                        <a:rPr lang="en-GB" sz="2400" b="1" dirty="0" smtClean="0"/>
                        <a:t>29%</a:t>
                      </a:r>
                      <a:endParaRPr lang="en-GB" sz="2400" b="1" dirty="0"/>
                    </a:p>
                  </a:txBody>
                  <a:tcPr/>
                </a:tc>
              </a:tr>
              <a:tr h="546000">
                <a:tc>
                  <a:txBody>
                    <a:bodyPr/>
                    <a:lstStyle/>
                    <a:p>
                      <a:pPr algn="ctr"/>
                      <a:r>
                        <a:rPr lang="en-GB" sz="2400" dirty="0" smtClean="0"/>
                        <a:t>6 ≥ letters &lt; 8</a:t>
                      </a:r>
                      <a:endParaRPr lang="en-GB" sz="2400" dirty="0"/>
                    </a:p>
                  </a:txBody>
                  <a:tcPr/>
                </a:tc>
                <a:tc>
                  <a:txBody>
                    <a:bodyPr/>
                    <a:lstStyle/>
                    <a:p>
                      <a:pPr algn="ctr"/>
                      <a:r>
                        <a:rPr lang="en-GB" sz="2400" dirty="0" smtClean="0"/>
                        <a:t>I </a:t>
                      </a:r>
                      <a:endParaRPr lang="en-GB" sz="2400" b="1" dirty="0" smtClean="0"/>
                    </a:p>
                    <a:p>
                      <a:pPr algn="ctr"/>
                      <a:r>
                        <a:rPr lang="en-GB" sz="2400" b="1" dirty="0" smtClean="0"/>
                        <a:t>8%</a:t>
                      </a:r>
                      <a:endParaRPr lang="en-GB" sz="2400" b="1" dirty="0"/>
                    </a:p>
                  </a:txBody>
                  <a:tcPr/>
                </a:tc>
                <a:tc>
                  <a:txBody>
                    <a:bodyPr/>
                    <a:lstStyle/>
                    <a:p>
                      <a:pPr algn="ctr"/>
                      <a:r>
                        <a:rPr lang="en-GB" sz="2400" dirty="0" smtClean="0"/>
                        <a:t>IIII </a:t>
                      </a:r>
                    </a:p>
                    <a:p>
                      <a:pPr algn="ctr"/>
                      <a:r>
                        <a:rPr lang="en-GB" sz="2400" b="1" dirty="0" smtClean="0"/>
                        <a:t>24%</a:t>
                      </a:r>
                      <a:endParaRPr lang="en-GB" sz="2400" b="1" dirty="0"/>
                    </a:p>
                  </a:txBody>
                  <a:tcPr/>
                </a:tc>
              </a:tr>
              <a:tr h="546000">
                <a:tc>
                  <a:txBody>
                    <a:bodyPr/>
                    <a:lstStyle/>
                    <a:p>
                      <a:pPr algn="ctr"/>
                      <a:r>
                        <a:rPr lang="en-GB" sz="2400" dirty="0" smtClean="0"/>
                        <a:t>8 ≥ letters &lt;10</a:t>
                      </a:r>
                      <a:endParaRPr lang="en-GB" sz="2400" dirty="0"/>
                    </a:p>
                  </a:txBody>
                  <a:tcPr/>
                </a:tc>
                <a:tc>
                  <a:txBody>
                    <a:bodyPr/>
                    <a:lstStyle/>
                    <a:p>
                      <a:pPr algn="ctr"/>
                      <a:r>
                        <a:rPr lang="en-GB" sz="2400" dirty="0" smtClean="0"/>
                        <a:t>I </a:t>
                      </a:r>
                      <a:endParaRPr lang="en-GB" sz="2400" b="1" dirty="0" smtClean="0"/>
                    </a:p>
                    <a:p>
                      <a:pPr algn="ctr"/>
                      <a:r>
                        <a:rPr lang="en-GB" sz="2400" b="1" dirty="0" smtClean="0"/>
                        <a:t>8%</a:t>
                      </a:r>
                    </a:p>
                  </a:txBody>
                  <a:tcPr/>
                </a:tc>
                <a:tc>
                  <a:txBody>
                    <a:bodyPr/>
                    <a:lstStyle/>
                    <a:p>
                      <a:pPr algn="ctr"/>
                      <a:r>
                        <a:rPr lang="en-GB" sz="2400" dirty="0" smtClean="0"/>
                        <a:t>IIIII </a:t>
                      </a:r>
                    </a:p>
                    <a:p>
                      <a:pPr algn="ctr"/>
                      <a:r>
                        <a:rPr lang="en-GB" sz="2400" b="1" dirty="0" smtClean="0"/>
                        <a:t>29%</a:t>
                      </a:r>
                      <a:endParaRPr lang="en-GB" sz="2400" b="1" dirty="0"/>
                    </a:p>
                  </a:txBody>
                  <a:tcPr/>
                </a:tc>
              </a:tr>
              <a:tr h="546000">
                <a:tc>
                  <a:txBody>
                    <a:bodyPr/>
                    <a:lstStyle/>
                    <a:p>
                      <a:pPr algn="ctr"/>
                      <a:r>
                        <a:rPr lang="en-GB" sz="2400" dirty="0" smtClean="0"/>
                        <a:t>10 ≥</a:t>
                      </a:r>
                      <a:endParaRPr lang="en-GB" sz="2400" dirty="0"/>
                    </a:p>
                  </a:txBody>
                  <a:tcPr/>
                </a:tc>
                <a:tc>
                  <a:txBody>
                    <a:bodyPr/>
                    <a:lstStyle/>
                    <a:p>
                      <a:pPr algn="ctr"/>
                      <a:r>
                        <a:rPr lang="en-GB" sz="2400" b="1" dirty="0" smtClean="0"/>
                        <a:t>0%</a:t>
                      </a:r>
                      <a:endParaRPr lang="en-GB" sz="2400" b="1" dirty="0"/>
                    </a:p>
                  </a:txBody>
                  <a:tcPr/>
                </a:tc>
                <a:tc>
                  <a:txBody>
                    <a:bodyPr/>
                    <a:lstStyle/>
                    <a:p>
                      <a:pPr algn="ctr"/>
                      <a:r>
                        <a:rPr lang="en-GB" sz="2400" dirty="0" smtClean="0"/>
                        <a:t>I </a:t>
                      </a:r>
                    </a:p>
                    <a:p>
                      <a:pPr algn="ctr"/>
                      <a:r>
                        <a:rPr lang="en-GB" sz="2400" b="1" dirty="0" smtClean="0"/>
                        <a:t>6%</a:t>
                      </a:r>
                      <a:endParaRPr lang="en-GB" sz="2400" b="1" dirty="0"/>
                    </a:p>
                  </a:txBody>
                  <a:tcPr/>
                </a:tc>
              </a:tr>
            </a:tbl>
          </a:graphicData>
        </a:graphic>
      </p:graphicFrame>
      <p:sp>
        <p:nvSpPr>
          <p:cNvPr id="5" name="TextBox 4"/>
          <p:cNvSpPr txBox="1"/>
          <p:nvPr/>
        </p:nvSpPr>
        <p:spPr>
          <a:xfrm>
            <a:off x="5436096" y="1052736"/>
            <a:ext cx="3456384" cy="5632311"/>
          </a:xfrm>
          <a:prstGeom prst="rect">
            <a:avLst/>
          </a:prstGeom>
          <a:noFill/>
        </p:spPr>
        <p:txBody>
          <a:bodyPr wrap="square" rtlCol="0">
            <a:spAutoFit/>
          </a:bodyPr>
          <a:lstStyle/>
          <a:p>
            <a:pPr marL="342900" indent="-342900">
              <a:buFont typeface="+mj-lt"/>
              <a:buAutoNum type="arabicPeriod"/>
            </a:pPr>
            <a:r>
              <a:rPr lang="en-GB" dirty="0" smtClean="0"/>
              <a:t>Count the length of each word and tally on the chart.</a:t>
            </a:r>
          </a:p>
          <a:p>
            <a:pPr marL="342900" indent="-342900">
              <a:buFont typeface="+mj-lt"/>
              <a:buAutoNum type="arabicPeriod"/>
            </a:pPr>
            <a:endParaRPr lang="en-GB" dirty="0" smtClean="0"/>
          </a:p>
          <a:p>
            <a:pPr marL="342900" indent="-342900">
              <a:buFont typeface="+mj-lt"/>
              <a:buAutoNum type="arabicPeriod"/>
            </a:pPr>
            <a:r>
              <a:rPr lang="en-GB" dirty="0" smtClean="0"/>
              <a:t>Work out the percentage using the simple formula below:</a:t>
            </a:r>
          </a:p>
          <a:p>
            <a:endParaRPr lang="en-GB" dirty="0" smtClean="0"/>
          </a:p>
          <a:p>
            <a:r>
              <a:rPr lang="en-GB" dirty="0" smtClean="0"/>
              <a:t>	</a:t>
            </a:r>
            <a:r>
              <a:rPr lang="en-GB" i="1" dirty="0" smtClean="0"/>
              <a:t># in tally X 100</a:t>
            </a:r>
          </a:p>
          <a:p>
            <a:r>
              <a:rPr lang="en-GB" i="1" dirty="0" smtClean="0"/>
              <a:t>	/by # in sample</a:t>
            </a:r>
          </a:p>
          <a:p>
            <a:endParaRPr lang="en-GB" dirty="0" smtClean="0"/>
          </a:p>
          <a:p>
            <a:r>
              <a:rPr lang="en-GB" b="1" dirty="0" smtClean="0"/>
              <a:t>E.g. </a:t>
            </a:r>
            <a:r>
              <a:rPr lang="en-GB" dirty="0" smtClean="0"/>
              <a:t>The Sun has 6 words in the ‘2 ≥ letters &lt; 4’ box out of a total of 13 words counted, so the sum would be:</a:t>
            </a:r>
          </a:p>
          <a:p>
            <a:endParaRPr lang="en-GB" dirty="0" smtClean="0"/>
          </a:p>
          <a:p>
            <a:r>
              <a:rPr lang="en-GB" dirty="0" smtClean="0"/>
              <a:t>6 x 100</a:t>
            </a:r>
          </a:p>
          <a:p>
            <a:r>
              <a:rPr lang="en-GB" dirty="0" smtClean="0"/>
              <a:t>/13 = 46.15%</a:t>
            </a:r>
          </a:p>
          <a:p>
            <a:endParaRPr lang="en-GB" dirty="0" smtClean="0"/>
          </a:p>
          <a:p>
            <a:r>
              <a:rPr lang="en-GB" dirty="0" smtClean="0"/>
              <a:t>Rounded to nearest whole number = </a:t>
            </a:r>
            <a:r>
              <a:rPr lang="en-GB" b="1" dirty="0" smtClean="0"/>
              <a:t>46%</a:t>
            </a:r>
          </a:p>
          <a:p>
            <a:endParaRPr lang="en-GB"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you could investigate ...</a:t>
            </a:r>
            <a:endParaRPr lang="en-GB" dirty="0"/>
          </a:p>
        </p:txBody>
      </p:sp>
      <p:sp>
        <p:nvSpPr>
          <p:cNvPr id="3" name="Rounded Rectangle 2"/>
          <p:cNvSpPr/>
          <p:nvPr/>
        </p:nvSpPr>
        <p:spPr bwMode="auto">
          <a:xfrm>
            <a:off x="1691680" y="1196752"/>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words in a paragraph.</a:t>
            </a:r>
          </a:p>
        </p:txBody>
      </p:sp>
      <p:sp>
        <p:nvSpPr>
          <p:cNvPr id="4" name="Rounded Rectangle 3"/>
          <p:cNvSpPr/>
          <p:nvPr/>
        </p:nvSpPr>
        <p:spPr bwMode="auto">
          <a:xfrm>
            <a:off x="4788024" y="1196752"/>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words in a sentence.</a:t>
            </a:r>
          </a:p>
        </p:txBody>
      </p:sp>
      <p:sp>
        <p:nvSpPr>
          <p:cNvPr id="5" name="Rounded Rectangle 4"/>
          <p:cNvSpPr/>
          <p:nvPr/>
        </p:nvSpPr>
        <p:spPr bwMode="auto">
          <a:xfrm>
            <a:off x="1691680" y="4005064"/>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Ratio of pictures to words.</a:t>
            </a:r>
          </a:p>
        </p:txBody>
      </p:sp>
      <p:sp>
        <p:nvSpPr>
          <p:cNvPr id="6" name="Rounded Rectangle 5"/>
          <p:cNvSpPr/>
          <p:nvPr/>
        </p:nvSpPr>
        <p:spPr bwMode="auto">
          <a:xfrm>
            <a:off x="4788024" y="4005064"/>
            <a:ext cx="2592288"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Trebuchet MS" pitchFamily="34" charset="0"/>
              </a:rPr>
              <a:t>Number of ‘serious’ news articles versus ‘celebrity/gossip’ articles.</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sky.com/sky-news/content/StaticFile/jpg/2009/Feb/Week2/15222428.jpg"/>
          <p:cNvPicPr>
            <a:picLocks noChangeAspect="1" noChangeArrowheads="1"/>
          </p:cNvPicPr>
          <p:nvPr/>
        </p:nvPicPr>
        <p:blipFill>
          <a:blip r:embed="rId3" cstate="print"/>
          <a:srcRect/>
          <a:stretch>
            <a:fillRect/>
          </a:stretch>
        </p:blipFill>
        <p:spPr bwMode="auto">
          <a:xfrm>
            <a:off x="467544" y="620688"/>
            <a:ext cx="4663410" cy="6237312"/>
          </a:xfrm>
          <a:prstGeom prst="rect">
            <a:avLst/>
          </a:prstGeom>
          <a:noFill/>
        </p:spPr>
      </p:pic>
      <p:cxnSp>
        <p:nvCxnSpPr>
          <p:cNvPr id="5" name="Straight Connector 4"/>
          <p:cNvCxnSpPr/>
          <p:nvPr/>
        </p:nvCxnSpPr>
        <p:spPr>
          <a:xfrm rot="5400000">
            <a:off x="-958924"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7220"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55068" y="35147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68560" y="1772816"/>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468560" y="2924944"/>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68560" y="4149080"/>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68560" y="5373216"/>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68560" y="6525344"/>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633364" y="35147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47156" y="3343300"/>
            <a:ext cx="70294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68560" y="620688"/>
            <a:ext cx="5616624"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9552" y="-171400"/>
            <a:ext cx="6431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1" name="Rectangle 20"/>
          <p:cNvSpPr/>
          <p:nvPr/>
        </p:nvSpPr>
        <p:spPr>
          <a:xfrm>
            <a:off x="1635702" y="-171400"/>
            <a:ext cx="611065"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2" name="Rectangle 21"/>
          <p:cNvSpPr/>
          <p:nvPr/>
        </p:nvSpPr>
        <p:spPr>
          <a:xfrm>
            <a:off x="2870257" y="-171400"/>
            <a:ext cx="59022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3" name="Rectangle 22"/>
          <p:cNvSpPr/>
          <p:nvPr/>
        </p:nvSpPr>
        <p:spPr>
          <a:xfrm>
            <a:off x="4203944" y="-171400"/>
            <a:ext cx="65915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4" name="Rectangle 23"/>
          <p:cNvSpPr/>
          <p:nvPr/>
        </p:nvSpPr>
        <p:spPr>
          <a:xfrm>
            <a:off x="0" y="836712"/>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5" name="Rectangle 24"/>
          <p:cNvSpPr/>
          <p:nvPr/>
        </p:nvSpPr>
        <p:spPr>
          <a:xfrm>
            <a:off x="0" y="2060848"/>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6" name="Rectangle 25"/>
          <p:cNvSpPr/>
          <p:nvPr/>
        </p:nvSpPr>
        <p:spPr>
          <a:xfrm>
            <a:off x="0" y="3140968"/>
            <a:ext cx="5741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7" name="Rectangle 26"/>
          <p:cNvSpPr/>
          <p:nvPr/>
        </p:nvSpPr>
        <p:spPr>
          <a:xfrm>
            <a:off x="0" y="4437112"/>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8" name="Rectangle 27"/>
          <p:cNvSpPr/>
          <p:nvPr/>
        </p:nvSpPr>
        <p:spPr>
          <a:xfrm>
            <a:off x="0" y="5373216"/>
            <a:ext cx="5741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9" name="TextBox 28"/>
          <p:cNvSpPr txBox="1"/>
          <p:nvPr/>
        </p:nvSpPr>
        <p:spPr>
          <a:xfrm>
            <a:off x="5580112" y="476672"/>
            <a:ext cx="2664296" cy="2031325"/>
          </a:xfrm>
          <a:prstGeom prst="rect">
            <a:avLst/>
          </a:prstGeom>
          <a:noFill/>
        </p:spPr>
        <p:txBody>
          <a:bodyPr wrap="square" rtlCol="0">
            <a:spAutoFit/>
          </a:bodyPr>
          <a:lstStyle/>
          <a:p>
            <a:r>
              <a:rPr lang="en-GB" dirty="0" smtClean="0"/>
              <a:t>Headline:</a:t>
            </a:r>
          </a:p>
          <a:p>
            <a:endParaRPr lang="en-GB" dirty="0" smtClean="0"/>
          </a:p>
          <a:p>
            <a:r>
              <a:rPr lang="en-GB" dirty="0" smtClean="0"/>
              <a:t>Logo/Adverts:</a:t>
            </a:r>
          </a:p>
          <a:p>
            <a:endParaRPr lang="en-GB" dirty="0" smtClean="0"/>
          </a:p>
          <a:p>
            <a:r>
              <a:rPr lang="en-GB" dirty="0" smtClean="0"/>
              <a:t>Article:</a:t>
            </a:r>
          </a:p>
          <a:p>
            <a:endParaRPr lang="en-GB" dirty="0" smtClean="0"/>
          </a:p>
          <a:p>
            <a:r>
              <a:rPr lang="en-GB" dirty="0" smtClean="0"/>
              <a:t>Pictures: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Why study newspapers?</a:t>
            </a:r>
            <a:endParaRPr lang="en-GB" dirty="0"/>
          </a:p>
        </p:txBody>
      </p:sp>
      <p:sp>
        <p:nvSpPr>
          <p:cNvPr id="4099" name="Rectangle 3"/>
          <p:cNvSpPr>
            <a:spLocks noGrp="1" noChangeArrowheads="1"/>
          </p:cNvSpPr>
          <p:nvPr>
            <p:ph type="body" idx="1"/>
          </p:nvPr>
        </p:nvSpPr>
        <p:spPr>
          <a:xfrm>
            <a:off x="323528" y="1196752"/>
            <a:ext cx="8382000" cy="5170646"/>
          </a:xfrm>
        </p:spPr>
        <p:txBody>
          <a:bodyPr/>
          <a:lstStyle/>
          <a:p>
            <a:r>
              <a:rPr lang="en-GB" sz="2800" dirty="0">
                <a:solidFill>
                  <a:schemeClr val="bg1"/>
                </a:solidFill>
              </a:rPr>
              <a:t>Newspapers are still going strong, 300 years after the first one was produced</a:t>
            </a:r>
            <a:r>
              <a:rPr lang="en-GB" sz="2800" dirty="0" smtClean="0">
                <a:solidFill>
                  <a:schemeClr val="bg1"/>
                </a:solidFill>
              </a:rPr>
              <a:t>.</a:t>
            </a:r>
          </a:p>
          <a:p>
            <a:endParaRPr lang="en-GB" sz="2800" dirty="0">
              <a:solidFill>
                <a:schemeClr val="bg1"/>
              </a:solidFill>
            </a:endParaRPr>
          </a:p>
          <a:p>
            <a:r>
              <a:rPr lang="en-GB" sz="2800" dirty="0">
                <a:solidFill>
                  <a:schemeClr val="bg1"/>
                </a:solidFill>
              </a:rPr>
              <a:t>30 million are sold in Britain every day</a:t>
            </a:r>
            <a:r>
              <a:rPr lang="en-GB" sz="2800" dirty="0" smtClean="0">
                <a:solidFill>
                  <a:schemeClr val="bg1"/>
                </a:solidFill>
              </a:rPr>
              <a:t>.</a:t>
            </a:r>
          </a:p>
          <a:p>
            <a:endParaRPr lang="en-GB" sz="2800" dirty="0">
              <a:solidFill>
                <a:schemeClr val="bg1"/>
              </a:solidFill>
            </a:endParaRPr>
          </a:p>
          <a:p>
            <a:r>
              <a:rPr lang="en-GB" sz="2800" dirty="0">
                <a:solidFill>
                  <a:schemeClr val="bg1"/>
                </a:solidFill>
              </a:rPr>
              <a:t>In a recent survey of 16-34 year olds, it was discovered that newspapers were thought to be ‘informative’, ‘serious’ and ‘influential’, more so than radio or </a:t>
            </a:r>
            <a:r>
              <a:rPr lang="en-GB" sz="2800" dirty="0" smtClean="0">
                <a:solidFill>
                  <a:schemeClr val="bg1"/>
                </a:solidFill>
              </a:rPr>
              <a:t>television.</a:t>
            </a:r>
          </a:p>
          <a:p>
            <a:endParaRPr lang="en-GB" sz="2800" dirty="0">
              <a:solidFill>
                <a:schemeClr val="bg1"/>
              </a:solidFill>
            </a:endParaRPr>
          </a:p>
          <a:p>
            <a:r>
              <a:rPr lang="en-GB" sz="2800" dirty="0">
                <a:solidFill>
                  <a:schemeClr val="bg1"/>
                </a:solidFill>
              </a:rPr>
              <a:t>42% agreed that ‘newspapers are an important part of daily life</a:t>
            </a:r>
            <a:r>
              <a:rPr lang="en-GB" sz="2800" dirty="0" smtClean="0">
                <a:solidFill>
                  <a:schemeClr val="bg1"/>
                </a:solidFill>
              </a:rPr>
              <a:t>’.</a:t>
            </a:r>
            <a:endParaRPr lang="en-GB"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t>Newspapers</a:t>
            </a:r>
            <a:endParaRPr lang="en-GB" dirty="0"/>
          </a:p>
        </p:txBody>
      </p:sp>
      <p:sp>
        <p:nvSpPr>
          <p:cNvPr id="12291" name="Rectangle 3"/>
          <p:cNvSpPr>
            <a:spLocks noGrp="1" noChangeArrowheads="1"/>
          </p:cNvSpPr>
          <p:nvPr>
            <p:ph type="body" idx="1"/>
          </p:nvPr>
        </p:nvSpPr>
        <p:spPr>
          <a:xfrm>
            <a:off x="381000" y="1412875"/>
            <a:ext cx="8382000" cy="2412968"/>
          </a:xfrm>
        </p:spPr>
        <p:txBody>
          <a:bodyPr/>
          <a:lstStyle/>
          <a:p>
            <a:pPr algn="ctr">
              <a:buNone/>
            </a:pPr>
            <a:r>
              <a:rPr lang="en-GB" dirty="0">
                <a:solidFill>
                  <a:schemeClr val="bg1"/>
                </a:solidFill>
              </a:rPr>
              <a:t>There are hundreds of different newspapers hitting the streets every day in the </a:t>
            </a:r>
            <a:r>
              <a:rPr lang="en-GB" dirty="0" smtClean="0">
                <a:solidFill>
                  <a:schemeClr val="bg1"/>
                </a:solidFill>
              </a:rPr>
              <a:t>UK</a:t>
            </a:r>
          </a:p>
          <a:p>
            <a:pPr algn="ctr">
              <a:buFont typeface="Arial" pitchFamily="34" charset="0"/>
              <a:buChar char="•"/>
            </a:pPr>
            <a:endParaRPr lang="en-GB" dirty="0">
              <a:solidFill>
                <a:schemeClr val="bg1"/>
              </a:solidFill>
            </a:endParaRPr>
          </a:p>
          <a:p>
            <a:pPr algn="ctr">
              <a:buNone/>
            </a:pPr>
            <a:r>
              <a:rPr lang="en-GB" dirty="0">
                <a:solidFill>
                  <a:schemeClr val="bg1"/>
                </a:solidFill>
              </a:rPr>
              <a:t>How many can you name? </a:t>
            </a:r>
            <a:r>
              <a:rPr lang="en-GB" dirty="0" smtClean="0">
                <a:solidFill>
                  <a:schemeClr val="bg1"/>
                </a:solidFill>
              </a:rPr>
              <a:t>Mind map as many as you can in the next two minutes.</a:t>
            </a:r>
            <a:endParaRPr lang="en-GB"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sky.com/sky-news/content/StaticFile/jpg/2009/Jun/Week3/15305789.jpg"/>
          <p:cNvPicPr>
            <a:picLocks noChangeAspect="1" noChangeArrowheads="1"/>
          </p:cNvPicPr>
          <p:nvPr/>
        </p:nvPicPr>
        <p:blipFill>
          <a:blip r:embed="rId2" cstate="print"/>
          <a:srcRect/>
          <a:stretch>
            <a:fillRect/>
          </a:stretch>
        </p:blipFill>
        <p:spPr bwMode="auto">
          <a:xfrm>
            <a:off x="0" y="0"/>
            <a:ext cx="5290457" cy="685800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mirror.co.uk/upl/m3/jun2008/0/3/BF3BCBC3-0AF8-E23D-0EF85DEB26A87078.jpg"/>
          <p:cNvPicPr>
            <a:picLocks noChangeAspect="1" noChangeArrowheads="1"/>
          </p:cNvPicPr>
          <p:nvPr/>
        </p:nvPicPr>
        <p:blipFill>
          <a:blip r:embed="rId2" cstate="print"/>
          <a:srcRect/>
          <a:stretch>
            <a:fillRect/>
          </a:stretch>
        </p:blipFill>
        <p:spPr bwMode="auto">
          <a:xfrm>
            <a:off x="0" y="-1"/>
            <a:ext cx="5364088" cy="6879445"/>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2.bp.blogspot.com/_Jn-LeUC-BnU/TEnejVjtdBI/AAAAAAAABRM/eV5Yl-o-rEs/s1600/100421star.jpg"/>
          <p:cNvPicPr>
            <a:picLocks noChangeAspect="1" noChangeArrowheads="1"/>
          </p:cNvPicPr>
          <p:nvPr/>
        </p:nvPicPr>
        <p:blipFill>
          <a:blip r:embed="rId2" cstate="print"/>
          <a:srcRect/>
          <a:stretch>
            <a:fillRect/>
          </a:stretch>
        </p:blipFill>
        <p:spPr bwMode="auto">
          <a:xfrm>
            <a:off x="0" y="0"/>
            <a:ext cx="5436096" cy="6918668"/>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apathysketchpad.com/blog/wp-content/dunblane-survivors-cover.png"/>
          <p:cNvPicPr>
            <a:picLocks noChangeAspect="1" noChangeArrowheads="1"/>
          </p:cNvPicPr>
          <p:nvPr/>
        </p:nvPicPr>
        <p:blipFill>
          <a:blip r:embed="rId2" cstate="print"/>
          <a:srcRect/>
          <a:stretch>
            <a:fillRect/>
          </a:stretch>
        </p:blipFill>
        <p:spPr bwMode="auto">
          <a:xfrm>
            <a:off x="0" y="0"/>
            <a:ext cx="5436096" cy="6885722"/>
          </a:xfrm>
          <a:prstGeom prst="rect">
            <a:avLst/>
          </a:prstGeom>
          <a:noFill/>
        </p:spPr>
      </p:pic>
    </p:spTree>
  </p:cSld>
  <p:clrMapOvr>
    <a:masterClrMapping/>
  </p:clrMapOvr>
  <p:transition>
    <p:fade/>
  </p:transition>
</p:sld>
</file>

<file path=ppt/theme/theme1.xml><?xml version="1.0" encoding="utf-8"?>
<a:theme xmlns:a="http://schemas.openxmlformats.org/drawingml/2006/main" name="1_Soft Blue with Bar Trebuche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5B5691-0686-4C8F-9AB9-A93F5285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1_Soft Blue with Bar Trebuchet</Template>
  <TotalTime>342</TotalTime>
  <Words>2015</Words>
  <Application>Microsoft Office PowerPoint</Application>
  <PresentationFormat>On-screen Show (4:3)</PresentationFormat>
  <Paragraphs>257</Paragraphs>
  <Slides>38</Slides>
  <Notes>17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1_Soft Blue with Bar Trebuchet</vt:lpstr>
      <vt:lpstr>White with Courier font for code slides</vt:lpstr>
      <vt:lpstr>Learning Objectives:  - to understand the differences between a tabloid and broadsheet newspaper.  - to understand the history of newspaper reporting in Britain.  - to complete a scientific investigation into the language and presentation of  tabloids and broadsheets.  - to collect and use data which you will analyse and evaluate  effectively.</vt:lpstr>
      <vt:lpstr>Journalism</vt:lpstr>
      <vt:lpstr>Slide 3</vt:lpstr>
      <vt:lpstr>Why study newspapers?</vt:lpstr>
      <vt:lpstr>Newspapers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Broadsheets</vt:lpstr>
      <vt:lpstr>Tabloids</vt:lpstr>
      <vt:lpstr>What are the main features of a TABLOID?</vt:lpstr>
      <vt:lpstr>What are the stories about?</vt:lpstr>
      <vt:lpstr>What are the main features of a broadsheet?</vt:lpstr>
      <vt:lpstr>Slide 26</vt:lpstr>
      <vt:lpstr>A Scientific Investigation</vt:lpstr>
      <vt:lpstr>Deciding on the data</vt:lpstr>
      <vt:lpstr>Slide 29</vt:lpstr>
      <vt:lpstr>Designing a data collection sheet</vt:lpstr>
      <vt:lpstr>Using a tally chart</vt:lpstr>
      <vt:lpstr>Slide 32</vt:lpstr>
      <vt:lpstr>Slide 33</vt:lpstr>
      <vt:lpstr>Slide 34</vt:lpstr>
      <vt:lpstr>Step One – choose two articles from different newspapers. Underline every third word (skip over proper nouns)</vt:lpstr>
      <vt:lpstr>Step Two - collecting the data</vt:lpstr>
      <vt:lpstr>Things you could investigate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dc:title>
  <dc:creator>Sian</dc:creator>
  <cp:lastModifiedBy>Lisa Landis</cp:lastModifiedBy>
  <cp:revision>38</cp:revision>
  <dcterms:created xsi:type="dcterms:W3CDTF">2011-02-21T16:47:11Z</dcterms:created>
  <dcterms:modified xsi:type="dcterms:W3CDTF">2012-08-17T04:08:45Z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TC102867759990</vt:lpwstr>
  </property>
</Properties>
</file>