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94" r:id="rId2"/>
    <p:sldId id="295" r:id="rId3"/>
    <p:sldId id="296" r:id="rId4"/>
    <p:sldId id="297" r:id="rId5"/>
    <p:sldId id="298" r:id="rId6"/>
    <p:sldId id="299" r:id="rId7"/>
    <p:sldId id="300" r:id="rId8"/>
    <p:sldId id="301" r:id="rId9"/>
    <p:sldId id="302" r:id="rId10"/>
    <p:sldId id="303" r:id="rId11"/>
    <p:sldId id="304" r:id="rId12"/>
    <p:sldId id="305" r:id="rId13"/>
    <p:sldId id="310" r:id="rId14"/>
    <p:sldId id="264" r:id="rId15"/>
    <p:sldId id="265" r:id="rId16"/>
    <p:sldId id="266" r:id="rId17"/>
    <p:sldId id="269" r:id="rId18"/>
    <p:sldId id="285" r:id="rId19"/>
    <p:sldId id="286" r:id="rId20"/>
    <p:sldId id="287" r:id="rId21"/>
    <p:sldId id="288" r:id="rId22"/>
    <p:sldId id="289" r:id="rId23"/>
    <p:sldId id="290" r:id="rId24"/>
    <p:sldId id="291" r:id="rId25"/>
    <p:sldId id="292" r:id="rId26"/>
    <p:sldId id="293" r:id="rId27"/>
    <p:sldId id="306" r:id="rId28"/>
    <p:sldId id="307" r:id="rId29"/>
    <p:sldId id="308"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29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92A308CF-0289-FD4F-8FBD-869179D0E33C}" type="datetimeFigureOut">
              <a:rPr lang="en-US"/>
              <a:pPr/>
              <a:t>8/17/2012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92E67C8F-C532-DC42-8A94-02FBDA3F0D9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5363" name="Slide Number Placeholder 3"/>
          <p:cNvSpPr>
            <a:spLocks noGrp="1"/>
          </p:cNvSpPr>
          <p:nvPr>
            <p:ph type="sldNum" sz="quarter" idx="5"/>
          </p:nvPr>
        </p:nvSpPr>
        <p:spPr bwMode="auto">
          <a:ln>
            <a:miter lim="800000"/>
            <a:headEnd/>
            <a:tailEnd/>
          </a:ln>
        </p:spPr>
        <p:txBody>
          <a:bodyPr/>
          <a:lstStyle/>
          <a:p>
            <a:fld id="{63B6EF4E-EB57-5843-8FF0-4E068C57AAE3}"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C78B45-C11F-FA44-9BD6-E05B08F3120B}" type="slidenum">
              <a:rPr lang="en-US"/>
              <a:pPr/>
              <a:t>10</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r>
              <a:rPr lang="en-US"/>
              <a:t>Nice use of the line to show looking forward. Language - later in the story…. Something about that word. Don’t know a better replacement… just a thought.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fld id="{98F10E71-B1AA-974E-8FC5-B0D91EAFFD33}"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fld id="{266A6A10-09E9-C142-9EC2-22BE94E4555A}" type="slidenum">
              <a:rPr lang="en-US"/>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fld id="{943782C8-C6AB-9A4A-B6C3-321E4E7E7765}" type="slidenum">
              <a:rPr lang="en-US"/>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fld id="{C0DE7534-DA99-C34B-9712-FC95B11B6176}" type="slidenum">
              <a:rPr lang="en-US"/>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fld id="{666BA6D5-D015-9644-ABB7-96E8AF6A6654}" type="slidenum">
              <a:rPr lang="en-US"/>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752E0B-79F9-BB40-A5FF-6BF75D99486C}" type="slidenum">
              <a:rPr lang="en-US"/>
              <a:pPr/>
              <a:t>19</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Before this slide, there could be a transition slide. Something that allows the reader to know what is coming next. .. Now you will will portions from a story…</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6F2EF7-5086-2B48-9C08-78D3D63BA7B0}" type="slidenum">
              <a:rPr lang="en-US"/>
              <a:pPr/>
              <a:t>20</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a:t>Nice explanation. Can you use color to highlight meaningful words? Maybe use the arrow thing again. Question -isn’t there a clip art image with a shadow?</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50EF7-C5F6-6B4B-BFD1-D9676F4E7D8A}" type="slidenum">
              <a:rPr lang="en-US"/>
              <a:pPr/>
              <a:t>23</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a:t>Again - use of color</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98FEC8-551E-684F-A4B3-8CE82C84FC4A}" type="slidenum">
              <a:rPr lang="en-US"/>
              <a:pPr/>
              <a:t>24</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r>
              <a:rPr lang="en-US"/>
              <a:t>Change everyone to most - may isolate those students who do not -I.e. those not US born.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EBA876-BA66-534F-B55B-C3F4CF3FD95D}" type="slidenum">
              <a:rPr lang="en-US"/>
              <a:pPr/>
              <a:t>2</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US"/>
              <a:t>Nice job keeping consistent.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fld id="{D7A9035A-06C5-7847-BFFD-10FB49DB472E}"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7411" name="Slide Number Placeholder 3"/>
          <p:cNvSpPr>
            <a:spLocks noGrp="1"/>
          </p:cNvSpPr>
          <p:nvPr>
            <p:ph type="sldNum" sz="quarter" idx="5"/>
          </p:nvPr>
        </p:nvSpPr>
        <p:spPr bwMode="auto">
          <a:ln>
            <a:miter lim="800000"/>
            <a:headEnd/>
            <a:tailEnd/>
          </a:ln>
        </p:spPr>
        <p:txBody>
          <a:bodyPr/>
          <a:lstStyle/>
          <a:p>
            <a:fld id="{75E58B2F-4628-2147-982D-BB7CFF109B16}"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9459" name="Slide Number Placeholder 3"/>
          <p:cNvSpPr>
            <a:spLocks noGrp="1"/>
          </p:cNvSpPr>
          <p:nvPr>
            <p:ph type="sldNum" sz="quarter" idx="5"/>
          </p:nvPr>
        </p:nvSpPr>
        <p:spPr bwMode="auto">
          <a:ln>
            <a:miter lim="800000"/>
            <a:headEnd/>
            <a:tailEnd/>
          </a:ln>
        </p:spPr>
        <p:txBody>
          <a:bodyPr/>
          <a:lstStyle/>
          <a:p>
            <a:fld id="{8E495B2E-F670-7043-A22C-4D68417970C3}"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1507" name="Slide Number Placeholder 3"/>
          <p:cNvSpPr>
            <a:spLocks noGrp="1"/>
          </p:cNvSpPr>
          <p:nvPr>
            <p:ph type="sldNum" sz="quarter" idx="5"/>
          </p:nvPr>
        </p:nvSpPr>
        <p:spPr bwMode="auto">
          <a:ln>
            <a:miter lim="800000"/>
            <a:headEnd/>
            <a:tailEnd/>
          </a:ln>
        </p:spPr>
        <p:txBody>
          <a:bodyPr/>
          <a:lstStyle/>
          <a:p>
            <a:fld id="{0170B762-5793-DB4B-8B99-3188D91A3B0B}"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3555" name="Slide Number Placeholder 3"/>
          <p:cNvSpPr>
            <a:spLocks noGrp="1"/>
          </p:cNvSpPr>
          <p:nvPr>
            <p:ph type="sldNum" sz="quarter" idx="5"/>
          </p:nvPr>
        </p:nvSpPr>
        <p:spPr bwMode="auto">
          <a:ln>
            <a:miter lim="800000"/>
            <a:headEnd/>
            <a:tailEnd/>
          </a:ln>
        </p:spPr>
        <p:txBody>
          <a:bodyPr/>
          <a:lstStyle/>
          <a:p>
            <a:fld id="{554DB841-DD31-564B-A9A2-5C7E1764F35C}"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fld id="{DC501490-AC3B-1248-B35A-D86E8911AD6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fld id="{08B05071-4C3C-8E49-A32B-6C85891CCB10}"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w="9525" cap="flat" cmpd="sng">
            <a:noFill/>
            <a:prstDash val="solid"/>
            <a:round/>
            <a:headEnd type="none" w="med" len="med"/>
            <a:tailEnd type="none" w="med" len="med"/>
          </a:ln>
          <a:effectLst>
            <a:outerShdw blurRad="63500" dist="44450" dir="16200000" algn="ctr" rotWithShape="0">
              <a:srgbClr val="000000">
                <a:alpha val="34999"/>
              </a:srgbClr>
            </a:outerShdw>
          </a:effectLst>
        </p:spPr>
        <p:txBody>
          <a:bodyPr>
            <a:prstTxWarp prst="textNoShape">
              <a:avLst/>
            </a:prstTxWarp>
          </a:bodyPr>
          <a:lstStyle/>
          <a:p>
            <a:endParaRPr lang="en-US"/>
          </a:p>
        </p:txBody>
      </p:sp>
      <p:sp>
        <p:nvSpPr>
          <p:cNvPr id="5" name="Freeform 7"/>
          <p:cNvSpPr>
            <a:spLocks/>
          </p:cNvSpPr>
          <p:nvPr/>
        </p:nvSpPr>
        <p:spPr bwMode="auto">
          <a:xfrm>
            <a:off x="6105525" y="0"/>
            <a:ext cx="3038475" cy="6858000"/>
          </a:xfrm>
          <a:custGeom>
            <a:avLst/>
            <a:gdLst>
              <a:gd name="T0" fmla="*/ 3038475 w 1914"/>
              <a:gd name="T1" fmla="*/ 14258 h 4329"/>
              <a:gd name="T2" fmla="*/ 3038475 w 1914"/>
              <a:gd name="T3" fmla="*/ 6858000 h 4329"/>
              <a:gd name="T4" fmla="*/ 323850 w 1914"/>
              <a:gd name="T5" fmla="*/ 6854832 h 4329"/>
              <a:gd name="T6" fmla="*/ 0 w 1914"/>
              <a:gd name="T7" fmla="*/ 0 h 4329"/>
              <a:gd name="T8" fmla="*/ 3038475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1608" y="1590"/>
                  <a:pt x="0" y="0"/>
                </a:cubicBezTo>
                <a:lnTo>
                  <a:pt x="1914" y="9"/>
                </a:lnTo>
                <a:close/>
              </a:path>
            </a:pathLst>
          </a:custGeom>
          <a:solidFill>
            <a:srgbClr val="595959">
              <a:alpha val="39999"/>
            </a:srgbClr>
          </a:solidFill>
          <a:ln w="9525" cap="flat" cmpd="sng">
            <a:noFill/>
            <a:prstDash val="solid"/>
            <a:round/>
            <a:headEnd type="none" w="med" len="med"/>
            <a:tailEnd type="none" w="med" len="med"/>
          </a:ln>
          <a:effectLst>
            <a:outerShdw blurRad="63500" dist="50800" dir="10800000" algn="ctr" rotWithShape="0">
              <a:srgbClr val="000000">
                <a:alpha val="45000"/>
              </a:srgbClr>
            </a:outerShdw>
          </a:effectLst>
        </p:spPr>
        <p:txBody>
          <a:bodyPr>
            <a:prstTxWarp prst="textNoShape">
              <a:avLst/>
            </a:prstTxWarp>
          </a:bodyPr>
          <a:lstStyle/>
          <a:p>
            <a:endParaRPr lang="en-US"/>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fld id="{B7C21146-7229-134E-86F6-FBD843F7B173}" type="datetimeFigureOut">
              <a:rPr lang="en-US"/>
              <a:pPr/>
              <a:t>8/17/2012</a:t>
            </a:fld>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fld id="{1D3BFAEA-7872-B643-ADA5-0056C4DC483D}"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DB5F797F-A94B-CD41-8598-0A6C241994DD}" type="datetimeFigureOut">
              <a:rPr lang="en-US"/>
              <a:pPr/>
              <a:t>8/17/2012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C8C59431-10B8-BB4B-B2C7-FA93F916A50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F8D62081-459F-434A-9211-61B1660A2E12}" type="datetimeFigureOut">
              <a:rPr lang="en-US"/>
              <a:pPr/>
              <a:t>8/17/2012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4C9F1DD2-3A7E-EF44-B736-8119FC1EEF0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7526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53000" y="1752600"/>
            <a:ext cx="3733800" cy="4114800"/>
          </a:xfrm>
        </p:spPr>
        <p:txBody>
          <a:bodyPr/>
          <a:lstStyle/>
          <a:p>
            <a:endParaRPr lang="en-US"/>
          </a:p>
        </p:txBody>
      </p:sp>
      <p:sp>
        <p:nvSpPr>
          <p:cNvPr id="5" name="Date Placeholder 4"/>
          <p:cNvSpPr>
            <a:spLocks noGrp="1"/>
          </p:cNvSpPr>
          <p:nvPr>
            <p:ph type="dt" sz="half" idx="10"/>
          </p:nvPr>
        </p:nvSpPr>
        <p:spPr>
          <a:xfrm>
            <a:off x="1014413" y="6107113"/>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452813" y="6107113"/>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881813" y="6107113"/>
            <a:ext cx="1905000" cy="457200"/>
          </a:xfrm>
        </p:spPr>
        <p:txBody>
          <a:bodyPr/>
          <a:lstStyle>
            <a:lvl1pPr>
              <a:defRPr smtClean="0"/>
            </a:lvl1pPr>
          </a:lstStyle>
          <a:p>
            <a:fld id="{CBA3FFDB-40CF-9448-A480-791BC44D86D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F07A51AD-DF23-2149-8CAA-25F3E0C167C4}" type="datetimeFigureOut">
              <a:rPr lang="en-US"/>
              <a:pPr/>
              <a:t>8/17/2012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D174CB24-4D9B-6346-9486-857C560CA53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w="9525" cap="flat" cmpd="sng">
            <a:noFill/>
            <a:prstDash val="solid"/>
            <a:round/>
            <a:headEnd type="none" w="med" len="med"/>
            <a:tailEnd type="none" w="med" len="med"/>
          </a:ln>
          <a:effectLst>
            <a:outerShdw blurRad="63500" dist="44450" dir="16200000" algn="ctr" rotWithShape="0">
              <a:srgbClr val="000000">
                <a:alpha val="34999"/>
              </a:srgbClr>
            </a:outerShdw>
          </a:effectLst>
        </p:spPr>
        <p:txBody>
          <a:bodyPr>
            <a:prstTxWarp prst="textNoShape">
              <a:avLst/>
            </a:prstTxWarp>
          </a:bodyPr>
          <a:lstStyle/>
          <a:p>
            <a:endParaRPr lang="en-US"/>
          </a:p>
        </p:txBody>
      </p:sp>
      <p:sp>
        <p:nvSpPr>
          <p:cNvPr id="5" name="Freeform 8"/>
          <p:cNvSpPr>
            <a:spLocks/>
          </p:cNvSpPr>
          <p:nvPr/>
        </p:nvSpPr>
        <p:spPr bwMode="auto">
          <a:xfrm>
            <a:off x="6105525" y="0"/>
            <a:ext cx="3038475" cy="6858000"/>
          </a:xfrm>
          <a:custGeom>
            <a:avLst/>
            <a:gdLst>
              <a:gd name="T0" fmla="*/ 3038475 w 1914"/>
              <a:gd name="T1" fmla="*/ 14258 h 4329"/>
              <a:gd name="T2" fmla="*/ 3038475 w 1914"/>
              <a:gd name="T3" fmla="*/ 6858000 h 4329"/>
              <a:gd name="T4" fmla="*/ 323850 w 1914"/>
              <a:gd name="T5" fmla="*/ 6854832 h 4329"/>
              <a:gd name="T6" fmla="*/ 0 w 1914"/>
              <a:gd name="T7" fmla="*/ 0 h 4329"/>
              <a:gd name="T8" fmla="*/ 3038475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1608" y="1590"/>
                  <a:pt x="0" y="0"/>
                </a:cubicBezTo>
                <a:lnTo>
                  <a:pt x="1914" y="9"/>
                </a:lnTo>
                <a:close/>
              </a:path>
            </a:pathLst>
          </a:custGeom>
          <a:solidFill>
            <a:srgbClr val="595959">
              <a:alpha val="39999"/>
            </a:srgbClr>
          </a:solidFill>
          <a:ln w="9525" cap="flat" cmpd="sng">
            <a:noFill/>
            <a:prstDash val="solid"/>
            <a:round/>
            <a:headEnd type="none" w="med" len="med"/>
            <a:tailEnd type="none" w="med" len="med"/>
          </a:ln>
          <a:effectLst>
            <a:outerShdw blurRad="63500" dist="50800" dir="10800000" algn="ctr" rotWithShape="0">
              <a:srgbClr val="000000">
                <a:alpha val="45000"/>
              </a:srgbClr>
            </a:outerShdw>
          </a:effectLst>
        </p:spPr>
        <p:txBody>
          <a:bodyPr>
            <a:prstTxWarp prst="textNoShape">
              <a:avLst/>
            </a:prstTxWarp>
          </a:bodyPr>
          <a:lstStyle/>
          <a:p>
            <a:endParaRPr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fld id="{46910AB5-FED0-6545-8399-EC15BC85981A}" type="datetimeFigureOut">
              <a:rPr lang="en-US"/>
              <a:pPr/>
              <a:t>8/17/2012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3684810A-54FF-F440-9036-26949912BF37}"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9A6D415D-2ABC-F044-91D2-526AC254C3D7}" type="datetimeFigureOut">
              <a:rPr lang="en-US"/>
              <a:pPr/>
              <a:t>8/17/2012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EA8253E2-C6CB-CF41-B9F5-A4F874BB6C1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760A2043-8F24-5447-A61A-5E7D63235E14}" type="datetimeFigureOut">
              <a:rPr lang="en-US"/>
              <a:pPr/>
              <a:t>8/17/2012</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ED164069-F8F4-0548-B4FC-4C544B9F80D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fld id="{1F37B96C-60F3-6049-95A9-A30013985F2A}" type="datetimeFigureOut">
              <a:rPr lang="en-US"/>
              <a:pPr/>
              <a:t>8/17/2012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fld id="{F8BB3BC6-2971-6140-9BB4-0EF6B461889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CEE054E7-5816-DF41-8D88-8540F9730B95}" type="datetimeFigureOut">
              <a:rPr lang="en-US"/>
              <a:pPr/>
              <a:t>8/17/2012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B4301982-FFA0-8444-A93C-CA93DA22277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DEF4A1F7-DF9B-E04A-B156-FEC12857DF20}" type="datetimeFigureOut">
              <a:rPr lang="en-US"/>
              <a:pPr/>
              <a:t>8/17/2012</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fld id="{19155350-AFA4-4A45-9224-5E0B65D7F16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7B890A1-18A2-CB48-8715-791B20539934}" type="datetimeFigureOut">
              <a:rPr lang="en-US"/>
              <a:pPr/>
              <a:t>8/17/2012</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BEBEBEDD-9B3B-A94E-99CD-189F615AF24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w="9525" cap="flat" cmpd="sng">
            <a:noFill/>
            <a:prstDash val="solid"/>
            <a:round/>
            <a:headEnd type="none" w="med" len="med"/>
            <a:tailEnd type="none" w="med" len="med"/>
          </a:ln>
          <a:effectLst>
            <a:outerShdw blurRad="63500" dist="44450" dir="16200000" algn="ctr" rotWithShape="0">
              <a:srgbClr val="000000">
                <a:alpha val="34999"/>
              </a:srgbClr>
            </a:outerShdw>
          </a:effectLst>
        </p:spPr>
        <p:txBody>
          <a:bodyPr>
            <a:prstTxWarp prst="textNoShape">
              <a:avLst/>
            </a:prstTxWarp>
          </a:bodyPr>
          <a:lstStyle/>
          <a:p>
            <a:endParaRPr lang="en-US"/>
          </a:p>
        </p:txBody>
      </p:sp>
      <p:sp>
        <p:nvSpPr>
          <p:cNvPr id="16" name="Freeform 15"/>
          <p:cNvSpPr>
            <a:spLocks/>
          </p:cNvSpPr>
          <p:nvPr/>
        </p:nvSpPr>
        <p:spPr bwMode="auto">
          <a:xfrm>
            <a:off x="7315200" y="0"/>
            <a:ext cx="1828800" cy="6858000"/>
          </a:xfrm>
          <a:custGeom>
            <a:avLst/>
            <a:gdLst>
              <a:gd name="T0" fmla="*/ 1828800 w 1914"/>
              <a:gd name="T1" fmla="*/ 14258 h 4329"/>
              <a:gd name="T2" fmla="*/ 1828800 w 1914"/>
              <a:gd name="T3" fmla="*/ 6858000 h 4329"/>
              <a:gd name="T4" fmla="*/ 194919 w 1914"/>
              <a:gd name="T5" fmla="*/ 6854832 h 4329"/>
              <a:gd name="T6" fmla="*/ 0 w 1914"/>
              <a:gd name="T7" fmla="*/ 0 h 4329"/>
              <a:gd name="T8" fmla="*/ 1828800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2082" y="1734"/>
                  <a:pt x="0" y="0"/>
                </a:cubicBezTo>
                <a:lnTo>
                  <a:pt x="1914" y="9"/>
                </a:lnTo>
                <a:close/>
              </a:path>
            </a:pathLst>
          </a:custGeom>
          <a:solidFill>
            <a:srgbClr val="595959">
              <a:alpha val="39999"/>
            </a:srgbClr>
          </a:solidFill>
          <a:ln w="9525" cap="flat" cmpd="sng">
            <a:noFill/>
            <a:prstDash val="solid"/>
            <a:round/>
            <a:headEnd type="none" w="med" len="med"/>
            <a:tailEnd type="none" w="med" len="med"/>
          </a:ln>
          <a:effectLst>
            <a:outerShdw blurRad="63500" dist="50800" dir="10800000" algn="ctr" rotWithShape="0">
              <a:srgbClr val="000000">
                <a:alpha val="45000"/>
              </a:srgbClr>
            </a:outerShdw>
          </a:effectLst>
        </p:spPr>
        <p:txBody>
          <a:bodyPr>
            <a:prstTxWarp prst="textNoShape">
              <a:avLst/>
            </a:prstTxWarp>
          </a:bodyPr>
          <a:lstStyle/>
          <a:p>
            <a:endParaRPr lang="en-US"/>
          </a:p>
        </p:txBody>
      </p:sp>
      <p:sp>
        <p:nvSpPr>
          <p:cNvPr id="1028" name="Title Placeholder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wrap="square" lIns="91440" tIns="45720" rIns="91440" bIns="0" numCol="1" anchor="b" anchorCtr="0" compatLnSpc="1">
            <a:prstTxWarp prst="textNoShape">
              <a:avLst/>
            </a:prstTxWarp>
          </a:bodyPr>
          <a:lstStyle>
            <a:lvl1pPr>
              <a:defRPr sz="1000">
                <a:solidFill>
                  <a:srgbClr val="9B9A98"/>
                </a:solidFill>
              </a:defRPr>
            </a:lvl1pPr>
          </a:lstStyle>
          <a:p>
            <a:fld id="{A53E0F46-0146-9C42-B504-95C12E382A00}" type="datetimeFigureOut">
              <a:rPr lang="en-US"/>
              <a:pPr/>
              <a:t>8/17/2012</a:t>
            </a:fld>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a:defRPr sz="1000">
                <a:solidFill>
                  <a:srgbClr val="9B9A98"/>
                </a:solidFill>
              </a:defRPr>
            </a:lvl1pPr>
          </a:lstStyle>
          <a:p>
            <a:fld id="{0EFACCA3-37F0-9F49-AA66-FD6C7CA1500C}"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3762" r:id="rId1"/>
    <p:sldLayoutId id="2147483756" r:id="rId2"/>
    <p:sldLayoutId id="2147483763" r:id="rId3"/>
    <p:sldLayoutId id="2147483757" r:id="rId4"/>
    <p:sldLayoutId id="2147483764" r:id="rId5"/>
    <p:sldLayoutId id="2147483758" r:id="rId6"/>
    <p:sldLayoutId id="2147483759" r:id="rId7"/>
    <p:sldLayoutId id="2147483765" r:id="rId8"/>
    <p:sldLayoutId id="2147483766" r:id="rId9"/>
    <p:sldLayoutId id="2147483760" r:id="rId10"/>
    <p:sldLayoutId id="2147483761" r:id="rId11"/>
    <p:sldLayoutId id="2147483767" r:id="rId12"/>
  </p:sldLayoutIdLst>
  <p:transition>
    <p:newsflash/>
  </p:transition>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charset="2"/>
        <a:buChar char=""/>
        <a:defRPr sz="2600" kern="1200">
          <a:solidFill>
            <a:schemeClr val="tx1"/>
          </a:solidFill>
          <a:latin typeface="+mn-lt"/>
          <a:ea typeface="ＭＳ Ｐゴシック" charset="-128"/>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ＭＳ Ｐゴシック" charset="-128"/>
          <a:cs typeface="+mn-cs"/>
        </a:defRPr>
      </a:lvl3pPr>
      <a:lvl4pPr marL="1279525" indent="-236538" algn="l" rtl="0" eaLnBrk="0" fontAlgn="base" hangingPunct="0">
        <a:spcBef>
          <a:spcPct val="20000"/>
        </a:spcBef>
        <a:spcAft>
          <a:spcPct val="0"/>
        </a:spcAft>
        <a:buClr>
          <a:srgbClr val="8D89A4"/>
        </a:buClr>
        <a:buSzPct val="90000"/>
        <a:buFont typeface="Wingdings 2" charset="2"/>
        <a:buChar char=""/>
        <a:defRPr sz="2000" kern="1200">
          <a:solidFill>
            <a:schemeClr val="tx1"/>
          </a:solidFill>
          <a:latin typeface="+mn-lt"/>
          <a:ea typeface="ＭＳ Ｐゴシック" charset="-128"/>
          <a:cs typeface="+mn-cs"/>
        </a:defRPr>
      </a:lvl4pPr>
      <a:lvl5pPr marL="1489075" indent="-182563" algn="l" rtl="0"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ＭＳ Ｐゴシック" charset="-128"/>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wmf"/><Relationship Id="rId5" Type="http://schemas.openxmlformats.org/officeDocument/2006/relationships/hyperlink" Target="http://www.jawsmovie.com/jsounds/jaws2.wav" TargetMode="Externa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810" y="4868424"/>
            <a:ext cx="7307659" cy="1754440"/>
          </a:xfrm>
        </p:spPr>
        <p:txBody>
          <a:bodyPr>
            <a:normAutofit/>
          </a:bodyPr>
          <a:lstStyle/>
          <a:p>
            <a:pPr eaLnBrk="1" fontAlgn="auto" hangingPunct="1">
              <a:spcAft>
                <a:spcPts val="0"/>
              </a:spcAft>
              <a:defRPr/>
            </a:pPr>
            <a:r>
              <a:rPr lang="en-US" sz="6000" dirty="0"/>
              <a:t>F</a:t>
            </a:r>
            <a:r>
              <a:rPr sz="6000" dirty="0" smtClean="0"/>
              <a:t>ORESHADOWING</a:t>
            </a:r>
            <a:endParaRPr sz="6000" dirty="0"/>
          </a:p>
        </p:txBody>
      </p:sp>
      <p:sp>
        <p:nvSpPr>
          <p:cNvPr id="9219" name="Subtitle 2"/>
          <p:cNvSpPr>
            <a:spLocks noGrp="1"/>
          </p:cNvSpPr>
          <p:nvPr>
            <p:ph type="subTitle" idx="1"/>
          </p:nvPr>
        </p:nvSpPr>
        <p:spPr>
          <a:xfrm>
            <a:off x="433388" y="533400"/>
            <a:ext cx="4595812" cy="1066800"/>
          </a:xfrm>
        </p:spPr>
        <p:txBody>
          <a:bodyPr/>
          <a:lstStyle/>
          <a:p>
            <a:pPr eaLnBrk="1" hangingPunct="1"/>
            <a:r>
              <a:rPr lang="en-US" sz="5400">
                <a:solidFill>
                  <a:srgbClr val="FFFF00"/>
                </a:solidFill>
                <a:latin typeface="Incised901 NdIt BT" pitchFamily="34" charset="0"/>
              </a:rPr>
              <a:t>FLASHBACK</a:t>
            </a:r>
          </a:p>
        </p:txBody>
      </p:sp>
      <p:pic>
        <p:nvPicPr>
          <p:cNvPr id="9220" name="Picture 4" descr="MCHH01730_0000[1]"/>
          <p:cNvPicPr>
            <a:picLocks noChangeAspect="1" noChangeArrowheads="1"/>
          </p:cNvPicPr>
          <p:nvPr/>
        </p:nvPicPr>
        <p:blipFill>
          <a:blip r:embed="rId3" cstate="print"/>
          <a:srcRect/>
          <a:stretch>
            <a:fillRect/>
          </a:stretch>
        </p:blipFill>
        <p:spPr bwMode="auto">
          <a:xfrm>
            <a:off x="5410200" y="990600"/>
            <a:ext cx="3432175" cy="2703513"/>
          </a:xfrm>
          <a:prstGeom prst="rect">
            <a:avLst/>
          </a:prstGeom>
          <a:noFill/>
          <a:ln w="9525">
            <a:noFill/>
            <a:miter lim="800000"/>
            <a:headEnd/>
            <a:tailEnd/>
          </a:ln>
        </p:spPr>
      </p:pic>
      <p:pic>
        <p:nvPicPr>
          <p:cNvPr id="9221" name="Picture 5" descr="MCPE01503_0000[1]"/>
          <p:cNvPicPr>
            <a:picLocks noChangeAspect="1" noChangeArrowheads="1"/>
          </p:cNvPicPr>
          <p:nvPr/>
        </p:nvPicPr>
        <p:blipFill>
          <a:blip r:embed="rId4" cstate="print"/>
          <a:srcRect/>
          <a:stretch>
            <a:fillRect/>
          </a:stretch>
        </p:blipFill>
        <p:spPr bwMode="auto">
          <a:xfrm>
            <a:off x="949325" y="2287588"/>
            <a:ext cx="2708275" cy="2422525"/>
          </a:xfrm>
          <a:prstGeom prst="rect">
            <a:avLst/>
          </a:prstGeom>
          <a:noFill/>
          <a:ln w="9525">
            <a:noFill/>
            <a:miter lim="800000"/>
            <a:headEnd/>
            <a:tailEnd/>
          </a:ln>
        </p:spPr>
      </p:pic>
      <p:pic>
        <p:nvPicPr>
          <p:cNvPr id="9222" name="Picture 6" descr="MCj02821940000[1]">
            <a:hlinkClick r:id="rId5"/>
          </p:cNvPr>
          <p:cNvPicPr>
            <a:picLocks noChangeAspect="1" noChangeArrowheads="1"/>
          </p:cNvPicPr>
          <p:nvPr/>
        </p:nvPicPr>
        <p:blipFill>
          <a:blip r:embed="rId6" cstate="print"/>
          <a:srcRect/>
          <a:stretch>
            <a:fillRect/>
          </a:stretch>
        </p:blipFill>
        <p:spPr bwMode="auto">
          <a:xfrm>
            <a:off x="3962400" y="2667000"/>
            <a:ext cx="1527175" cy="12969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solidFill>
                  <a:schemeClr val="accent2"/>
                </a:solidFill>
                <a:latin typeface="Comic Sans MS" charset="0"/>
              </a:rPr>
              <a:t>Definitions</a:t>
            </a:r>
          </a:p>
        </p:txBody>
      </p:sp>
      <p:sp>
        <p:nvSpPr>
          <p:cNvPr id="5123" name="Rectangle 3"/>
          <p:cNvSpPr>
            <a:spLocks noGrp="1" noChangeArrowheads="1"/>
          </p:cNvSpPr>
          <p:nvPr>
            <p:ph type="body" idx="1"/>
          </p:nvPr>
        </p:nvSpPr>
        <p:spPr/>
        <p:txBody>
          <a:bodyPr/>
          <a:lstStyle/>
          <a:p>
            <a:r>
              <a:rPr lang="en-US" b="1" u="sng">
                <a:solidFill>
                  <a:srgbClr val="FF0066"/>
                </a:solidFill>
                <a:latin typeface="Comic Sans MS" charset="0"/>
              </a:rPr>
              <a:t>Foreshadowing</a:t>
            </a:r>
            <a:r>
              <a:rPr lang="en-US">
                <a:solidFill>
                  <a:schemeClr val="folHlink"/>
                </a:solidFill>
                <a:latin typeface="Comic Sans MS" charset="0"/>
              </a:rPr>
              <a:t>:  when an author mentions or hints at something that will happen later in the story</a:t>
            </a:r>
          </a:p>
          <a:p>
            <a:endParaRPr lang="en-US">
              <a:solidFill>
                <a:schemeClr val="folHlink"/>
              </a:solidFill>
              <a:latin typeface="Comic Sans MS" charset="0"/>
            </a:endParaRPr>
          </a:p>
        </p:txBody>
      </p:sp>
      <p:pic>
        <p:nvPicPr>
          <p:cNvPr id="5124" name="Picture 4" descr="bigbook.jpg                                                    008CEDFBMacintosh HD                   BB4D60F3:"/>
          <p:cNvPicPr>
            <a:picLocks noChangeAspect="1" noChangeArrowheads="1"/>
          </p:cNvPicPr>
          <p:nvPr/>
        </p:nvPicPr>
        <p:blipFill>
          <a:blip r:embed="rId3" cstate="print"/>
          <a:srcRect/>
          <a:stretch>
            <a:fillRect/>
          </a:stretch>
        </p:blipFill>
        <p:spPr bwMode="auto">
          <a:xfrm>
            <a:off x="1676400" y="4191000"/>
            <a:ext cx="1568450" cy="1765300"/>
          </a:xfrm>
          <a:prstGeom prst="rect">
            <a:avLst/>
          </a:prstGeom>
          <a:noFill/>
        </p:spPr>
      </p:pic>
      <p:sp>
        <p:nvSpPr>
          <p:cNvPr id="5125" name="Line 5"/>
          <p:cNvSpPr>
            <a:spLocks noChangeShapeType="1"/>
          </p:cNvSpPr>
          <p:nvPr/>
        </p:nvSpPr>
        <p:spPr bwMode="auto">
          <a:xfrm>
            <a:off x="3581400" y="5105400"/>
            <a:ext cx="4267200" cy="0"/>
          </a:xfrm>
          <a:prstGeom prst="line">
            <a:avLst/>
          </a:prstGeom>
          <a:noFill/>
          <a:ln w="57150">
            <a:solidFill>
              <a:schemeClr val="tx1"/>
            </a:solidFill>
            <a:round/>
            <a:headEnd/>
            <a:tailEnd type="triangle" w="med" len="me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solidFill>
                  <a:srgbClr val="FFFF00"/>
                </a:solidFill>
                <a:latin typeface="Aharoni" pitchFamily="2" charset="0"/>
                <a:ea typeface="Aharoni" pitchFamily="2" charset="0"/>
                <a:cs typeface="Aharoni" pitchFamily="2" charset="0"/>
              </a:rPr>
              <a:t>Foreshadowing</a:t>
            </a:r>
          </a:p>
        </p:txBody>
      </p:sp>
      <p:sp>
        <p:nvSpPr>
          <p:cNvPr id="19459" name="Content Placeholder 2"/>
          <p:cNvSpPr>
            <a:spLocks noGrp="1"/>
          </p:cNvSpPr>
          <p:nvPr>
            <p:ph idx="1"/>
          </p:nvPr>
        </p:nvSpPr>
        <p:spPr/>
        <p:txBody>
          <a:bodyPr/>
          <a:lstStyle/>
          <a:p>
            <a:pPr eaLnBrk="1" hangingPunct="1">
              <a:buFont typeface="Wingdings 2" charset="2"/>
              <a:buNone/>
            </a:pPr>
            <a:r>
              <a:rPr lang="en-US" sz="4000">
                <a:solidFill>
                  <a:schemeClr val="folHlink"/>
                </a:solidFill>
                <a:latin typeface="Comic Sans MS" charset="0"/>
              </a:rPr>
              <a:t>Try breaking the word </a:t>
            </a:r>
            <a:r>
              <a:rPr lang="en-US" sz="4000">
                <a:solidFill>
                  <a:srgbClr val="FF0066"/>
                </a:solidFill>
                <a:latin typeface="Comic Sans MS" charset="0"/>
              </a:rPr>
              <a:t>FORESHADOWING</a:t>
            </a:r>
            <a:r>
              <a:rPr lang="en-US" sz="4000">
                <a:solidFill>
                  <a:schemeClr val="folHlink"/>
                </a:solidFill>
                <a:latin typeface="Comic Sans MS" charset="0"/>
              </a:rPr>
              <a:t> apart.</a:t>
            </a:r>
          </a:p>
          <a:p>
            <a:pPr eaLnBrk="1" hangingPunct="1">
              <a:buFont typeface="Wingdings 2" charset="2"/>
              <a:buNone/>
            </a:pPr>
            <a:r>
              <a:rPr lang="en-US" sz="4000">
                <a:solidFill>
                  <a:srgbClr val="FF0066"/>
                </a:solidFill>
                <a:latin typeface="Comic Sans MS" charset="0"/>
              </a:rPr>
              <a:t>FORE</a:t>
            </a:r>
            <a:r>
              <a:rPr lang="en-US" sz="4000">
                <a:solidFill>
                  <a:schemeClr val="folHlink"/>
                </a:solidFill>
                <a:latin typeface="Comic Sans MS" charset="0"/>
              </a:rPr>
              <a:t> means ahead.</a:t>
            </a:r>
          </a:p>
          <a:p>
            <a:pPr eaLnBrk="1" hangingPunct="1">
              <a:buFont typeface="Wingdings 2" charset="2"/>
              <a:buNone/>
            </a:pPr>
            <a:r>
              <a:rPr lang="en-US" sz="4000">
                <a:solidFill>
                  <a:schemeClr val="folHlink"/>
                </a:solidFill>
                <a:latin typeface="Comic Sans MS" charset="0"/>
              </a:rPr>
              <a:t>A </a:t>
            </a:r>
            <a:r>
              <a:rPr lang="en-US" sz="4000">
                <a:solidFill>
                  <a:srgbClr val="FF0066"/>
                </a:solidFill>
                <a:latin typeface="Comic Sans MS" charset="0"/>
              </a:rPr>
              <a:t>SHADOW</a:t>
            </a:r>
            <a:r>
              <a:rPr lang="en-US" sz="4000">
                <a:solidFill>
                  <a:schemeClr val="folHlink"/>
                </a:solidFill>
                <a:latin typeface="Comic Sans MS" charset="0"/>
              </a:rPr>
              <a:t> is a glimpse of something without the complete details.</a:t>
            </a:r>
          </a:p>
          <a:p>
            <a:pPr eaLnBrk="1" hangingPunct="1"/>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1143000" y="304800"/>
            <a:ext cx="7696200" cy="1143000"/>
          </a:xfrm>
        </p:spPr>
        <p:txBody>
          <a:bodyPr/>
          <a:lstStyle/>
          <a:p>
            <a:pPr eaLnBrk="1" hangingPunct="1"/>
            <a:r>
              <a:rPr lang="en-US" sz="5600" dirty="0">
                <a:latin typeface="Curlz MT" charset="0"/>
              </a:rPr>
              <a:t>What is Foreshadowing?</a:t>
            </a:r>
          </a:p>
        </p:txBody>
      </p:sp>
      <p:sp>
        <p:nvSpPr>
          <p:cNvPr id="8195" name="Rectangle 3"/>
          <p:cNvSpPr>
            <a:spLocks noGrp="1" noChangeArrowheads="1"/>
          </p:cNvSpPr>
          <p:nvPr>
            <p:ph type="body" idx="1"/>
          </p:nvPr>
        </p:nvSpPr>
        <p:spPr>
          <a:xfrm>
            <a:off x="533400" y="1676400"/>
            <a:ext cx="8382000" cy="4906963"/>
          </a:xfrm>
        </p:spPr>
        <p:txBody>
          <a:bodyPr/>
          <a:lstStyle/>
          <a:p>
            <a:pPr eaLnBrk="1" hangingPunct="1"/>
            <a:r>
              <a:rPr lang="en-US" b="1" dirty="0">
                <a:latin typeface="Times New Roman" charset="0"/>
              </a:rPr>
              <a:t>Foreshadowing</a:t>
            </a:r>
            <a:r>
              <a:rPr lang="en-US" dirty="0">
                <a:latin typeface="Times New Roman" charset="0"/>
              </a:rPr>
              <a:t> is a literary device in which an author drops subtle hints about plot developments to come later in the story.</a:t>
            </a:r>
            <a:r>
              <a:rPr lang="en-US" dirty="0"/>
              <a:t> </a:t>
            </a:r>
          </a:p>
          <a:p>
            <a:pPr lvl="1" eaLnBrk="1" hangingPunct="1"/>
            <a:r>
              <a:rPr lang="en-US" sz="3200" dirty="0"/>
              <a:t>You can think of foreshadowing as a way of giving the reader a chance to make a predication about what might happen next in the story.</a:t>
            </a:r>
          </a:p>
        </p:txBody>
      </p:sp>
      <p:pic>
        <p:nvPicPr>
          <p:cNvPr id="15364" name="Picture 7" descr="MCj03837840000[1]"/>
          <p:cNvPicPr>
            <a:picLocks noChangeAspect="1" noChangeArrowheads="1"/>
          </p:cNvPicPr>
          <p:nvPr/>
        </p:nvPicPr>
        <p:blipFill>
          <a:blip r:embed="rId2" cstate="print"/>
          <a:srcRect/>
          <a:stretch>
            <a:fillRect/>
          </a:stretch>
        </p:blipFill>
        <p:spPr bwMode="auto">
          <a:xfrm>
            <a:off x="7854950" y="0"/>
            <a:ext cx="1289050" cy="129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0" y="0"/>
            <a:ext cx="7924800" cy="609600"/>
          </a:xfrm>
        </p:spPr>
        <p:txBody>
          <a:bodyPr/>
          <a:lstStyle/>
          <a:p>
            <a:pPr algn="l" eaLnBrk="1" hangingPunct="1"/>
            <a:r>
              <a:rPr lang="en-US" sz="4000">
                <a:latin typeface="Curlz MT" charset="0"/>
              </a:rPr>
              <a:t>Example of Foreshadowing</a:t>
            </a:r>
          </a:p>
        </p:txBody>
      </p:sp>
      <p:sp>
        <p:nvSpPr>
          <p:cNvPr id="12291" name="Rectangle 3"/>
          <p:cNvSpPr>
            <a:spLocks noGrp="1" noChangeArrowheads="1"/>
          </p:cNvSpPr>
          <p:nvPr>
            <p:ph type="body" idx="1"/>
          </p:nvPr>
        </p:nvSpPr>
        <p:spPr>
          <a:xfrm>
            <a:off x="457200" y="2209800"/>
            <a:ext cx="8229600" cy="3886200"/>
          </a:xfrm>
        </p:spPr>
        <p:txBody>
          <a:bodyPr/>
          <a:lstStyle/>
          <a:p>
            <a:pPr eaLnBrk="1" hangingPunct="1">
              <a:buFont typeface="Wingdings" charset="2"/>
              <a:buNone/>
            </a:pPr>
            <a:r>
              <a:rPr lang="en-US" dirty="0"/>
              <a:t>	"NOW, my dears," said old Mrs. Rabbit one morning, "you may go into the fields or down the lane, but don't go into Mr. McGregor's garden: your Father had an accident there; he was put in a pie by Mrs. McGregor." </a:t>
            </a:r>
            <a:br>
              <a:rPr lang="en-US" dirty="0"/>
            </a:br>
            <a:endParaRPr lang="en-US" dirty="0"/>
          </a:p>
          <a:p>
            <a:pPr eaLnBrk="1" hangingPunct="1">
              <a:buFont typeface="Wingdings" charset="2"/>
              <a:buNone/>
            </a:pPr>
            <a:r>
              <a:rPr lang="en-US" sz="2400" dirty="0"/>
              <a:t>			~ Beatrix Potter from </a:t>
            </a:r>
            <a:r>
              <a:rPr lang="en-US" sz="2400" i="1" dirty="0"/>
              <a:t>The Tale of Peter </a:t>
            </a:r>
            <a:r>
              <a:rPr lang="en-US" sz="2400" i="1" dirty="0" smtClean="0"/>
              <a:t>Rabbit</a:t>
            </a:r>
            <a:endParaRPr lang="en-US" sz="2400" dirty="0"/>
          </a:p>
        </p:txBody>
      </p:sp>
      <p:pic>
        <p:nvPicPr>
          <p:cNvPr id="17412" name="Picture 8" descr="[Peter.gif]"/>
          <p:cNvPicPr>
            <a:picLocks noChangeAspect="1" noChangeArrowheads="1"/>
          </p:cNvPicPr>
          <p:nvPr/>
        </p:nvPicPr>
        <p:blipFill>
          <a:blip r:embed="rId2" cstate="print"/>
          <a:srcRect/>
          <a:stretch>
            <a:fillRect/>
          </a:stretch>
        </p:blipFill>
        <p:spPr bwMode="auto">
          <a:xfrm>
            <a:off x="6629400" y="152400"/>
            <a:ext cx="2144713" cy="2092325"/>
          </a:xfrm>
          <a:prstGeom prst="rect">
            <a:avLst/>
          </a:prstGeom>
          <a:noFill/>
          <a:ln w="9525">
            <a:noFill/>
            <a:miter lim="800000"/>
            <a:headEnd/>
            <a:tailEnd/>
          </a:ln>
        </p:spPr>
      </p:pic>
      <p:sp>
        <p:nvSpPr>
          <p:cNvPr id="17413" name="Text Box 9"/>
          <p:cNvSpPr txBox="1">
            <a:spLocks noChangeArrowheads="1"/>
          </p:cNvSpPr>
          <p:nvPr/>
        </p:nvSpPr>
        <p:spPr bwMode="auto">
          <a:xfrm>
            <a:off x="1676400" y="5867400"/>
            <a:ext cx="6892925" cy="579438"/>
          </a:xfrm>
          <a:prstGeom prst="rect">
            <a:avLst/>
          </a:prstGeom>
          <a:noFill/>
          <a:ln w="9525">
            <a:noFill/>
            <a:miter lim="800000"/>
            <a:headEnd/>
            <a:tailEnd/>
          </a:ln>
        </p:spPr>
        <p:txBody>
          <a:bodyPr wrap="none">
            <a:prstTxWarp prst="textNoShape">
              <a:avLst/>
            </a:prstTxWarp>
            <a:spAutoFit/>
          </a:bodyPr>
          <a:lstStyle/>
          <a:p>
            <a:r>
              <a:rPr lang="en-US" sz="3200" b="1" dirty="0"/>
              <a:t>What do you think might happen next?</a:t>
            </a:r>
          </a:p>
        </p:txBody>
      </p:sp>
    </p:spTree>
  </p:cSld>
  <p:clrMapOvr>
    <a:masterClrMapping/>
  </p:clrMapOvr>
  <p:timing>
    <p:tnLst>
      <p:par>
        <p:cTn id="1" dur="indefinite" restart="never" nodeType="tmRoot"/>
      </p:par>
    </p:tnLst>
    <p:bldLst>
      <p:bldP spid="1229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eaLnBrk="1" hangingPunct="1"/>
            <a:r>
              <a:rPr lang="en-US">
                <a:solidFill>
                  <a:srgbClr val="FFFF00"/>
                </a:solidFill>
                <a:latin typeface="Eras Demi ITC" pitchFamily="34" charset="0"/>
              </a:rPr>
              <a:t>Foreshadowing</a:t>
            </a:r>
          </a:p>
        </p:txBody>
      </p:sp>
      <p:sp>
        <p:nvSpPr>
          <p:cNvPr id="21507" name="Rectangle 3"/>
          <p:cNvSpPr>
            <a:spLocks noGrp="1"/>
          </p:cNvSpPr>
          <p:nvPr>
            <p:ph type="body" idx="1"/>
          </p:nvPr>
        </p:nvSpPr>
        <p:spPr>
          <a:xfrm>
            <a:off x="457200" y="1828800"/>
            <a:ext cx="7467600" cy="4297363"/>
          </a:xfrm>
        </p:spPr>
        <p:txBody>
          <a:bodyPr/>
          <a:lstStyle/>
          <a:p>
            <a:pPr eaLnBrk="1" hangingPunct="1"/>
            <a:r>
              <a:rPr lang="en-US" dirty="0" smtClean="0"/>
              <a:t>can </a:t>
            </a:r>
            <a:r>
              <a:rPr lang="en-US" dirty="0"/>
              <a:t>be subtle</a:t>
            </a:r>
          </a:p>
          <a:p>
            <a:pPr lvl="1" eaLnBrk="1" hangingPunct="1"/>
            <a:r>
              <a:rPr lang="en-US" dirty="0"/>
              <a:t>like storm clouds on the horizon suggesting that danger is coming </a:t>
            </a:r>
          </a:p>
          <a:p>
            <a:pPr lvl="1" eaLnBrk="1" hangingPunct="1">
              <a:buFont typeface="Wingdings 2" charset="2"/>
              <a:buNone/>
            </a:pPr>
            <a:endParaRPr lang="en-US" dirty="0"/>
          </a:p>
          <a:p>
            <a:pPr eaLnBrk="1" hangingPunct="1"/>
            <a:r>
              <a:rPr lang="en-US" dirty="0"/>
              <a:t>more direct</a:t>
            </a:r>
          </a:p>
          <a:p>
            <a:pPr lvl="1" eaLnBrk="1" hangingPunct="1"/>
            <a:r>
              <a:rPr lang="en-US" dirty="0"/>
              <a:t>such as Romeo and Juliet talking about wanting to die rather than live without each other </a:t>
            </a:r>
          </a:p>
          <a:p>
            <a:pPr eaLnBrk="1" hangingPunct="1"/>
            <a:endParaRPr lang="en-US" dirty="0"/>
          </a:p>
        </p:txBody>
      </p:sp>
      <p:pic>
        <p:nvPicPr>
          <p:cNvPr id="21508" name="Picture 4" descr="MCPE01503_0000[1]"/>
          <p:cNvPicPr>
            <a:picLocks noChangeAspect="1" noChangeArrowheads="1"/>
          </p:cNvPicPr>
          <p:nvPr/>
        </p:nvPicPr>
        <p:blipFill>
          <a:blip r:embed="rId3" cstate="print"/>
          <a:srcRect/>
          <a:stretch>
            <a:fillRect/>
          </a:stretch>
        </p:blipFill>
        <p:spPr bwMode="auto">
          <a:xfrm>
            <a:off x="6705600" y="228600"/>
            <a:ext cx="2057400" cy="268085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457200" y="457200"/>
            <a:ext cx="7467600" cy="1143000"/>
          </a:xfrm>
        </p:spPr>
        <p:txBody>
          <a:bodyPr/>
          <a:lstStyle/>
          <a:p>
            <a:pPr eaLnBrk="1" hangingPunct="1"/>
            <a:r>
              <a:rPr lang="en-US" sz="6000">
                <a:solidFill>
                  <a:srgbClr val="FFFF00"/>
                </a:solidFill>
                <a:latin typeface="Eras Demi ITC" pitchFamily="34" charset="0"/>
              </a:rPr>
              <a:t>Foreshadowing</a:t>
            </a:r>
          </a:p>
        </p:txBody>
      </p:sp>
      <p:sp>
        <p:nvSpPr>
          <p:cNvPr id="22531" name="Rectangle 3"/>
          <p:cNvSpPr>
            <a:spLocks noGrp="1"/>
          </p:cNvSpPr>
          <p:nvPr>
            <p:ph type="body" idx="1"/>
          </p:nvPr>
        </p:nvSpPr>
        <p:spPr>
          <a:xfrm>
            <a:off x="2895600" y="2332038"/>
            <a:ext cx="5943600" cy="4525962"/>
          </a:xfrm>
        </p:spPr>
        <p:txBody>
          <a:bodyPr/>
          <a:lstStyle/>
          <a:p>
            <a:pPr eaLnBrk="1" hangingPunct="1"/>
            <a:r>
              <a:rPr lang="en-US" b="1"/>
              <a:t>adds dramatic tension</a:t>
            </a:r>
          </a:p>
          <a:p>
            <a:pPr eaLnBrk="1" hangingPunct="1"/>
            <a:r>
              <a:rPr lang="en-US" b="1"/>
              <a:t>create suspense</a:t>
            </a:r>
            <a:r>
              <a:rPr lang="en-US"/>
              <a:t> </a:t>
            </a:r>
          </a:p>
          <a:p>
            <a:pPr eaLnBrk="1" hangingPunct="1"/>
            <a:r>
              <a:rPr lang="en-US" b="1"/>
              <a:t>convey information to help the reader understand what comes later</a:t>
            </a:r>
          </a:p>
          <a:p>
            <a:pPr eaLnBrk="1" hangingPunct="1"/>
            <a:r>
              <a:rPr lang="en-US" sz="3200" b="1"/>
              <a:t>Leaves unanswered questions</a:t>
            </a:r>
            <a:endParaRPr lang="en-US" sz="3200"/>
          </a:p>
        </p:txBody>
      </p:sp>
      <p:pic>
        <p:nvPicPr>
          <p:cNvPr id="22532" name="Picture 4" descr="MCPE01503_0000[1]"/>
          <p:cNvPicPr>
            <a:picLocks noChangeAspect="1" noChangeArrowheads="1"/>
          </p:cNvPicPr>
          <p:nvPr/>
        </p:nvPicPr>
        <p:blipFill>
          <a:blip r:embed="rId3" cstate="print"/>
          <a:srcRect/>
          <a:stretch>
            <a:fillRect/>
          </a:stretch>
        </p:blipFill>
        <p:spPr bwMode="auto">
          <a:xfrm>
            <a:off x="0" y="3048000"/>
            <a:ext cx="3200400" cy="3163888"/>
          </a:xfrm>
          <a:prstGeom prst="rect">
            <a:avLst/>
          </a:prstGeom>
          <a:noFill/>
          <a:ln w="9525">
            <a:noFill/>
            <a:miter lim="800000"/>
            <a:headEnd/>
            <a:tailEnd/>
          </a:ln>
        </p:spPr>
      </p:pic>
      <p:sp>
        <p:nvSpPr>
          <p:cNvPr id="22533" name="Rectangle 5"/>
          <p:cNvSpPr>
            <a:spLocks noChangeArrowheads="1"/>
          </p:cNvSpPr>
          <p:nvPr/>
        </p:nvSpPr>
        <p:spPr bwMode="auto">
          <a:xfrm>
            <a:off x="609600" y="1828800"/>
            <a:ext cx="4543425" cy="519113"/>
          </a:xfrm>
          <a:prstGeom prst="rect">
            <a:avLst/>
          </a:prstGeom>
          <a:noFill/>
          <a:ln w="9525">
            <a:noFill/>
            <a:miter lim="800000"/>
            <a:headEnd/>
            <a:tailEnd/>
          </a:ln>
        </p:spPr>
        <p:txBody>
          <a:bodyPr>
            <a:prstTxWarp prst="textNoShape">
              <a:avLst/>
            </a:prstTxWarp>
            <a:spAutoFit/>
          </a:bodyPr>
          <a:lstStyle/>
          <a:p>
            <a:pPr>
              <a:spcBef>
                <a:spcPct val="20000"/>
              </a:spcBef>
              <a:buClr>
                <a:schemeClr val="accent1"/>
              </a:buClr>
              <a:buSzPct val="80000"/>
              <a:buFont typeface="Wingdings 2" charset="2"/>
              <a:buNone/>
            </a:pPr>
            <a:r>
              <a:rPr lang="en-US" sz="2800" b="1">
                <a:solidFill>
                  <a:srgbClr val="FF0000"/>
                </a:solidFill>
              </a:rPr>
              <a:t>Why is it important?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pPr eaLnBrk="1" hangingPunct="1"/>
            <a:r>
              <a:rPr lang="en-US" sz="4200" b="1" dirty="0">
                <a:solidFill>
                  <a:srgbClr val="FF0000"/>
                </a:solidFill>
              </a:rPr>
              <a:t>How</a:t>
            </a:r>
            <a:r>
              <a:rPr lang="en-US" sz="4200" b="1" dirty="0" smtClean="0">
                <a:solidFill>
                  <a:srgbClr val="FF0000"/>
                </a:solidFill>
              </a:rPr>
              <a:t> to </a:t>
            </a:r>
            <a:r>
              <a:rPr lang="en-US" sz="4200" b="1" dirty="0">
                <a:solidFill>
                  <a:srgbClr val="FF0000"/>
                </a:solidFill>
              </a:rPr>
              <a:t>create foreshadowing</a:t>
            </a:r>
          </a:p>
        </p:txBody>
      </p:sp>
      <p:sp>
        <p:nvSpPr>
          <p:cNvPr id="23555" name="Rectangle 3"/>
          <p:cNvSpPr>
            <a:spLocks noGrp="1"/>
          </p:cNvSpPr>
          <p:nvPr>
            <p:ph type="body" idx="1"/>
          </p:nvPr>
        </p:nvSpPr>
        <p:spPr/>
        <p:txBody>
          <a:bodyPr/>
          <a:lstStyle/>
          <a:p>
            <a:pPr eaLnBrk="1" hangingPunct="1"/>
            <a:r>
              <a:rPr lang="en-US" sz="3600"/>
              <a:t>placing clues, both subtle and direct, into the text </a:t>
            </a:r>
          </a:p>
          <a:p>
            <a:pPr lvl="1" eaLnBrk="1" hangingPunct="1"/>
            <a:r>
              <a:rPr lang="en-US" sz="3600"/>
              <a:t>mentioning an upcoming event </a:t>
            </a:r>
          </a:p>
          <a:p>
            <a:pPr lvl="1" eaLnBrk="1" hangingPunct="1"/>
            <a:r>
              <a:rPr lang="en-US" sz="3600"/>
              <a:t>explaining the plans of the people or</a:t>
            </a:r>
            <a:r>
              <a:rPr lang="en-US"/>
              <a:t> </a:t>
            </a:r>
            <a:r>
              <a:rPr lang="en-US" sz="3600"/>
              <a:t>characters portrayed in the text</a:t>
            </a:r>
            <a:r>
              <a:rPr lang="en-US"/>
              <a:t> </a:t>
            </a:r>
          </a:p>
          <a:p>
            <a:pPr lvl="1" eaLnBrk="1" hangingPunct="1"/>
            <a:endParaRPr lang="en-US"/>
          </a:p>
        </p:txBody>
      </p:sp>
      <p:pic>
        <p:nvPicPr>
          <p:cNvPr id="23556" name="Picture 4" descr="MCj04418800000[1]"/>
          <p:cNvPicPr>
            <a:picLocks noChangeAspect="1" noChangeArrowheads="1"/>
          </p:cNvPicPr>
          <p:nvPr/>
        </p:nvPicPr>
        <p:blipFill>
          <a:blip r:embed="rId3" cstate="print"/>
          <a:srcRect/>
          <a:stretch>
            <a:fillRect/>
          </a:stretch>
        </p:blipFill>
        <p:spPr bwMode="auto">
          <a:xfrm>
            <a:off x="7315200" y="4724400"/>
            <a:ext cx="1279525" cy="17843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pPr eaLnBrk="1" hangingPunct="1"/>
            <a:r>
              <a:rPr lang="en-US">
                <a:solidFill>
                  <a:srgbClr val="FF0000"/>
                </a:solidFill>
                <a:latin typeface="Eras Demi ITC" pitchFamily="34" charset="0"/>
              </a:rPr>
              <a:t>Foreshadowing Tip</a:t>
            </a:r>
            <a:r>
              <a:rPr lang="en-US"/>
              <a:t> </a:t>
            </a:r>
          </a:p>
        </p:txBody>
      </p:sp>
      <p:sp>
        <p:nvSpPr>
          <p:cNvPr id="26627" name="Rectangle 3"/>
          <p:cNvSpPr>
            <a:spLocks noGrp="1"/>
          </p:cNvSpPr>
          <p:nvPr>
            <p:ph type="body" idx="1"/>
          </p:nvPr>
        </p:nvSpPr>
        <p:spPr>
          <a:xfrm>
            <a:off x="381000" y="2362200"/>
            <a:ext cx="7467600" cy="3382963"/>
          </a:xfrm>
        </p:spPr>
        <p:txBody>
          <a:bodyPr/>
          <a:lstStyle/>
          <a:p>
            <a:pPr eaLnBrk="1" hangingPunct="1">
              <a:buFont typeface="Wingdings 2" charset="2"/>
              <a:buNone/>
            </a:pPr>
            <a:r>
              <a:rPr lang="en-US" sz="5400"/>
              <a:t>often appears at the beginning of a story or chapter</a:t>
            </a:r>
            <a:r>
              <a:rPr lang="en-US"/>
              <a:t> </a:t>
            </a:r>
          </a:p>
        </p:txBody>
      </p:sp>
      <p:pic>
        <p:nvPicPr>
          <p:cNvPr id="26628" name="Picture 4" descr="MCj04244440000[1]"/>
          <p:cNvPicPr>
            <a:picLocks noChangeAspect="1" noChangeArrowheads="1"/>
          </p:cNvPicPr>
          <p:nvPr/>
        </p:nvPicPr>
        <p:blipFill>
          <a:blip r:embed="rId3" cstate="print"/>
          <a:srcRect/>
          <a:stretch>
            <a:fillRect/>
          </a:stretch>
        </p:blipFill>
        <p:spPr bwMode="auto">
          <a:xfrm>
            <a:off x="6400800" y="685800"/>
            <a:ext cx="2133600" cy="18875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solidFill>
                  <a:schemeClr val="accent2"/>
                </a:solidFill>
                <a:latin typeface="Comic Sans MS" charset="0"/>
              </a:rPr>
              <a:t>An Example…</a:t>
            </a:r>
          </a:p>
        </p:txBody>
      </p:sp>
      <p:sp>
        <p:nvSpPr>
          <p:cNvPr id="27651" name="Rectangle 3"/>
          <p:cNvSpPr>
            <a:spLocks noGrp="1" noChangeArrowheads="1"/>
          </p:cNvSpPr>
          <p:nvPr>
            <p:ph type="body" idx="1"/>
          </p:nvPr>
        </p:nvSpPr>
        <p:spPr/>
        <p:txBody>
          <a:bodyPr/>
          <a:lstStyle/>
          <a:p>
            <a:r>
              <a:rPr lang="en-US">
                <a:solidFill>
                  <a:schemeClr val="folHlink"/>
                </a:solidFill>
                <a:latin typeface="Comic Sans MS" charset="0"/>
              </a:rPr>
              <a:t>And now you will see portions from the well known children’s story </a:t>
            </a:r>
            <a:r>
              <a:rPr lang="en-US" u="sng">
                <a:solidFill>
                  <a:schemeClr val="folHlink"/>
                </a:solidFill>
                <a:latin typeface="Comic Sans MS" charset="0"/>
              </a:rPr>
              <a:t>Little Red Riding Hood.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left)">
                                      <p:cBhvr>
                                        <p:cTn id="7" dur="500"/>
                                        <p:tgtEl>
                                          <p:spTgt spid="27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solidFill>
                  <a:schemeClr val="accent2"/>
                </a:solidFill>
                <a:latin typeface="Comic Sans MS" charset="0"/>
              </a:rPr>
              <a:t>Little Red Riding Hood</a:t>
            </a:r>
          </a:p>
        </p:txBody>
      </p:sp>
      <p:sp>
        <p:nvSpPr>
          <p:cNvPr id="1027" name="Rectangle 3"/>
          <p:cNvSpPr>
            <a:spLocks noGrp="1" noChangeArrowheads="1"/>
          </p:cNvSpPr>
          <p:nvPr>
            <p:ph type="body" sz="half" idx="1"/>
          </p:nvPr>
        </p:nvSpPr>
        <p:spPr>
          <a:xfrm>
            <a:off x="838200" y="1752600"/>
            <a:ext cx="3733800" cy="4114800"/>
          </a:xfrm>
        </p:spPr>
        <p:txBody>
          <a:bodyPr/>
          <a:lstStyle/>
          <a:p>
            <a:r>
              <a:rPr lang="en-US" sz="2000" dirty="0">
                <a:solidFill>
                  <a:schemeClr val="folHlink"/>
                </a:solidFill>
                <a:latin typeface="Comic Sans MS" charset="0"/>
                <a:ea typeface="Arial" charset="0"/>
                <a:cs typeface="Arial" charset="0"/>
              </a:rPr>
              <a:t>Once upon a time, there was a little girl who lived with her mother. Her mother asked her to take her old and lonely grandmother some food one day.</a:t>
            </a:r>
            <a:r>
              <a:rPr lang="en-US" sz="2000" i="1" dirty="0">
                <a:solidFill>
                  <a:schemeClr val="folHlink"/>
                </a:solidFill>
                <a:latin typeface="Comic Sans MS" charset="0"/>
                <a:ea typeface="Arial" charset="0"/>
                <a:cs typeface="Arial" charset="0"/>
              </a:rPr>
              <a:t> </a:t>
            </a:r>
            <a:r>
              <a:rPr lang="en-US" sz="2000" u="sng" dirty="0">
                <a:solidFill>
                  <a:schemeClr val="folHlink"/>
                </a:solidFill>
                <a:latin typeface="Comic Sans MS" charset="0"/>
                <a:ea typeface="Arial" charset="0"/>
                <a:cs typeface="Arial" charset="0"/>
              </a:rPr>
              <a:t>"Don't stop along the way. Go straight to your Grandma's house and back. Don't talk to any strangers and watch out for the wolf in the woods! </a:t>
            </a:r>
            <a:r>
              <a:rPr lang="en-US" sz="2000" i="1" u="sng" dirty="0">
                <a:solidFill>
                  <a:schemeClr val="folHlink"/>
                </a:solidFill>
                <a:latin typeface="Comic Sans MS" charset="0"/>
                <a:ea typeface="Arial" charset="0"/>
                <a:cs typeface="Arial" charset="0"/>
              </a:rPr>
              <a:t> </a:t>
            </a:r>
            <a:r>
              <a:rPr lang="en-US" sz="2000" dirty="0">
                <a:solidFill>
                  <a:schemeClr val="folHlink"/>
                </a:solidFill>
                <a:latin typeface="Comic Sans MS" charset="0"/>
                <a:ea typeface="Arial" charset="0"/>
                <a:cs typeface="Arial" charset="0"/>
              </a:rPr>
              <a:t>Now get</a:t>
            </a:r>
            <a:r>
              <a:rPr lang="en-US" sz="2000" dirty="0">
                <a:solidFill>
                  <a:srgbClr val="FF0000"/>
                </a:solidFill>
                <a:latin typeface="Comic Sans MS" charset="0"/>
                <a:ea typeface="Arial" charset="0"/>
                <a:cs typeface="Arial" charset="0"/>
              </a:rPr>
              <a:t> </a:t>
            </a:r>
            <a:r>
              <a:rPr lang="en-US" sz="2000" dirty="0">
                <a:solidFill>
                  <a:schemeClr val="folHlink"/>
                </a:solidFill>
                <a:latin typeface="Comic Sans MS" charset="0"/>
                <a:ea typeface="Arial" charset="0"/>
                <a:cs typeface="Arial" charset="0"/>
              </a:rPr>
              <a:t>along</a:t>
            </a:r>
            <a:r>
              <a:rPr lang="en-US" sz="1800" dirty="0">
                <a:solidFill>
                  <a:schemeClr val="folHlink"/>
                </a:solidFill>
                <a:latin typeface="Comic Sans MS" charset="0"/>
                <a:ea typeface="Arial" charset="0"/>
                <a:cs typeface="Arial" charset="0"/>
              </a:rPr>
              <a:t>!"</a:t>
            </a:r>
            <a:r>
              <a:rPr lang="en-US" sz="1800" dirty="0">
                <a:solidFill>
                  <a:schemeClr val="folHlink"/>
                </a:solidFill>
                <a:latin typeface="Arial" charset="0"/>
                <a:ea typeface="Arial" charset="0"/>
                <a:cs typeface="Arial" charset="0"/>
              </a:rPr>
              <a:t> </a:t>
            </a:r>
          </a:p>
        </p:txBody>
      </p:sp>
      <p:pic>
        <p:nvPicPr>
          <p:cNvPr id="1035" name="Picture 11" descr="http://www.20kweb.com/clipart/little_red_riding_hood_01.jpg"/>
          <p:cNvPicPr>
            <a:picLocks noGrp="1" noChangeAspect="1" noChangeArrowheads="1"/>
          </p:cNvPicPr>
          <p:nvPr>
            <p:ph type="clipArt" sz="half" idx="2"/>
          </p:nvPr>
        </p:nvPicPr>
        <p:blipFill>
          <a:blip r:embed="rId3" cstate="print"/>
          <a:srcRect/>
          <a:stretch>
            <a:fillRect/>
          </a:stretch>
        </p:blipFill>
        <p:spPr>
          <a:xfrm>
            <a:off x="5035550" y="1752600"/>
            <a:ext cx="3567113" cy="4114800"/>
          </a:xfrm>
          <a:noFill/>
          <a:ln/>
        </p:spPr>
      </p:pic>
      <p:sp>
        <p:nvSpPr>
          <p:cNvPr id="1037" name="Text Box 13"/>
          <p:cNvSpPr txBox="1">
            <a:spLocks noChangeArrowheads="1"/>
          </p:cNvSpPr>
          <p:nvPr/>
        </p:nvSpPr>
        <p:spPr bwMode="auto">
          <a:xfrm>
            <a:off x="304800" y="3124200"/>
            <a:ext cx="184150" cy="457200"/>
          </a:xfrm>
          <a:prstGeom prst="rect">
            <a:avLst/>
          </a:prstGeom>
          <a:noFill/>
          <a:ln w="9525">
            <a:noFill/>
            <a:miter lim="800000"/>
            <a:headEnd/>
            <a:tailEnd/>
          </a:ln>
          <a:effectLst/>
        </p:spPr>
        <p:txBody>
          <a:bodyPr wrap="none">
            <a:prstTxWarp prst="textNoShape">
              <a:avLst/>
            </a:prstTxWarp>
            <a:spAutoFit/>
          </a:bodyPr>
          <a:lstStyle/>
          <a:p>
            <a:pPr>
              <a:spcBef>
                <a:spcPct val="50000"/>
              </a:spcBef>
            </a:pPr>
            <a:endParaRPr lang="en-US"/>
          </a:p>
        </p:txBody>
      </p:sp>
      <p:sp>
        <p:nvSpPr>
          <p:cNvPr id="1038" name="Text Box 14"/>
          <p:cNvSpPr txBox="1">
            <a:spLocks noChangeArrowheads="1"/>
          </p:cNvSpPr>
          <p:nvPr/>
        </p:nvSpPr>
        <p:spPr bwMode="auto">
          <a:xfrm>
            <a:off x="5562600" y="6096000"/>
            <a:ext cx="2278063" cy="517525"/>
          </a:xfrm>
          <a:prstGeom prst="rect">
            <a:avLst/>
          </a:prstGeom>
          <a:noFill/>
          <a:ln w="9525">
            <a:noFill/>
            <a:miter lim="800000"/>
            <a:headEnd/>
            <a:tailEnd/>
          </a:ln>
          <a:effectLst/>
        </p:spPr>
        <p:txBody>
          <a:bodyPr wrap="none">
            <a:prstTxWarp prst="textNoShape">
              <a:avLst/>
            </a:prstTxWarp>
            <a:spAutoFit/>
          </a:bodyPr>
          <a:lstStyle/>
          <a:p>
            <a:pPr>
              <a:spcBef>
                <a:spcPct val="50000"/>
              </a:spcBef>
            </a:pPr>
            <a:r>
              <a:rPr lang="en-US">
                <a:latin typeface="Comic Sans MS" charset="0"/>
              </a:rPr>
              <a:t>Foreshadowing</a:t>
            </a:r>
            <a:endParaRPr lang="en-US"/>
          </a:p>
        </p:txBody>
      </p:sp>
      <p:sp>
        <p:nvSpPr>
          <p:cNvPr id="1042" name="Line 18"/>
          <p:cNvSpPr>
            <a:spLocks noChangeShapeType="1"/>
          </p:cNvSpPr>
          <p:nvPr/>
        </p:nvSpPr>
        <p:spPr bwMode="auto">
          <a:xfrm>
            <a:off x="4419600" y="5334000"/>
            <a:ext cx="1143000" cy="1143000"/>
          </a:xfrm>
          <a:prstGeom prst="line">
            <a:avLst/>
          </a:prstGeom>
          <a:noFill/>
          <a:ln w="9525">
            <a:solidFill>
              <a:schemeClr val="tx1"/>
            </a:solidFill>
            <a:round/>
            <a:headEnd type="triangle" w="med" len="med"/>
            <a:tailEnd type="triangle" w="med" len="me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6">
                                            <p:txEl>
                                              <p:pRg st="0" end="0"/>
                                            </p:txEl>
                                          </p:spTgt>
                                        </p:tgtEl>
                                        <p:attrNameLst>
                                          <p:attrName>style.visibility</p:attrName>
                                        </p:attrNameLst>
                                      </p:cBhvr>
                                      <p:to>
                                        <p:strVal val="visible"/>
                                      </p:to>
                                    </p:set>
                                    <p:animEffect transition="in" filter="wipe(left)">
                                      <p:cBhvr>
                                        <p:cTn id="7" dur="500"/>
                                        <p:tgtEl>
                                          <p:spTgt spid="10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wipe(left)">
                                      <p:cBhvr>
                                        <p:cTn id="12" dur="500"/>
                                        <p:tgtEl>
                                          <p:spTgt spid="10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04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0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uild="p" autoUpdateAnimBg="0"/>
      <p:bldP spid="1027" grpId="0" build="p" autoUpdateAnimBg="0"/>
      <p:bldP spid="1038" grpId="0" autoUpdateAnimBg="0"/>
      <p:bldP spid="104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solidFill>
                  <a:schemeClr val="accent2"/>
                </a:solidFill>
                <a:latin typeface="Comic Sans MS" charset="0"/>
              </a:rPr>
              <a:t>Definitions</a:t>
            </a:r>
            <a:endParaRPr lang="en-US"/>
          </a:p>
        </p:txBody>
      </p:sp>
      <p:sp>
        <p:nvSpPr>
          <p:cNvPr id="18435" name="Rectangle 3"/>
          <p:cNvSpPr>
            <a:spLocks noGrp="1" noChangeArrowheads="1"/>
          </p:cNvSpPr>
          <p:nvPr>
            <p:ph type="body" idx="1"/>
          </p:nvPr>
        </p:nvSpPr>
        <p:spPr/>
        <p:txBody>
          <a:bodyPr/>
          <a:lstStyle/>
          <a:p>
            <a:r>
              <a:rPr lang="en-US" b="1" u="sng">
                <a:solidFill>
                  <a:srgbClr val="FF0066"/>
                </a:solidFill>
                <a:latin typeface="Comic Sans MS" charset="0"/>
              </a:rPr>
              <a:t>Flashback</a:t>
            </a:r>
            <a:r>
              <a:rPr lang="en-US">
                <a:solidFill>
                  <a:schemeClr val="folHlink"/>
                </a:solidFill>
                <a:latin typeface="Comic Sans MS" charset="0"/>
              </a:rPr>
              <a:t>:  when an author refers back to something that already took place in the story</a:t>
            </a:r>
          </a:p>
          <a:p>
            <a:endParaRPr lang="en-US"/>
          </a:p>
        </p:txBody>
      </p:sp>
      <p:pic>
        <p:nvPicPr>
          <p:cNvPr id="18436" name="Picture 4" descr="bigbook.jpg                                                    008CEDFBMacintosh HD                   BB4D60F3:"/>
          <p:cNvPicPr>
            <a:picLocks noChangeAspect="1" noChangeArrowheads="1"/>
          </p:cNvPicPr>
          <p:nvPr/>
        </p:nvPicPr>
        <p:blipFill>
          <a:blip r:embed="rId3" cstate="print"/>
          <a:srcRect/>
          <a:stretch>
            <a:fillRect/>
          </a:stretch>
        </p:blipFill>
        <p:spPr bwMode="auto">
          <a:xfrm>
            <a:off x="6324600" y="3962400"/>
            <a:ext cx="1568450" cy="1765300"/>
          </a:xfrm>
          <a:prstGeom prst="rect">
            <a:avLst/>
          </a:prstGeom>
          <a:noFill/>
        </p:spPr>
      </p:pic>
      <p:sp>
        <p:nvSpPr>
          <p:cNvPr id="18437" name="Line 5"/>
          <p:cNvSpPr>
            <a:spLocks noChangeShapeType="1"/>
          </p:cNvSpPr>
          <p:nvPr/>
        </p:nvSpPr>
        <p:spPr bwMode="auto">
          <a:xfrm flipH="1">
            <a:off x="1676400" y="4724400"/>
            <a:ext cx="4419600" cy="0"/>
          </a:xfrm>
          <a:prstGeom prst="line">
            <a:avLst/>
          </a:prstGeom>
          <a:noFill/>
          <a:ln w="57150">
            <a:solidFill>
              <a:schemeClr val="tx1"/>
            </a:solidFill>
            <a:round/>
            <a:headEnd/>
            <a:tailEnd type="triangle" w="med" len="me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left)">
                                      <p:cBhvr>
                                        <p:cTn id="7"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solidFill>
                  <a:schemeClr val="accent2"/>
                </a:solidFill>
                <a:latin typeface="Comic Sans MS" charset="0"/>
              </a:rPr>
              <a:t>Foreshadowing</a:t>
            </a:r>
          </a:p>
        </p:txBody>
      </p:sp>
      <p:sp>
        <p:nvSpPr>
          <p:cNvPr id="9219" name="Rectangle 3"/>
          <p:cNvSpPr>
            <a:spLocks noGrp="1" noChangeArrowheads="1"/>
          </p:cNvSpPr>
          <p:nvPr>
            <p:ph type="body" idx="1"/>
          </p:nvPr>
        </p:nvSpPr>
        <p:spPr/>
        <p:txBody>
          <a:bodyPr/>
          <a:lstStyle/>
          <a:p>
            <a:r>
              <a:rPr lang="en-US">
                <a:solidFill>
                  <a:schemeClr val="folHlink"/>
                </a:solidFill>
                <a:latin typeface="Comic Sans MS" charset="0"/>
              </a:rPr>
              <a:t>The first set of underlined words is an example of </a:t>
            </a:r>
            <a:r>
              <a:rPr lang="en-US" b="1" u="sng">
                <a:solidFill>
                  <a:srgbClr val="FF0066"/>
                </a:solidFill>
                <a:latin typeface="Comic Sans MS" charset="0"/>
              </a:rPr>
              <a:t>foreshadowing</a:t>
            </a:r>
            <a:r>
              <a:rPr lang="en-US">
                <a:solidFill>
                  <a:schemeClr val="folHlink"/>
                </a:solidFill>
                <a:latin typeface="Comic Sans MS" charset="0"/>
              </a:rPr>
              <a:t>.  Little Red Riding Hood’s mother is warning her about the wolf in the woods, which hints at what may happen next.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left)">
                                      <p:cBhvr>
                                        <p:cTn id="7"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solidFill>
                  <a:schemeClr val="accent2"/>
                </a:solidFill>
                <a:latin typeface="Comic Sans MS" charset="0"/>
              </a:rPr>
              <a:t>Little Red Riding Hood</a:t>
            </a:r>
          </a:p>
        </p:txBody>
      </p:sp>
      <p:sp>
        <p:nvSpPr>
          <p:cNvPr id="7171" name="Rectangle 3"/>
          <p:cNvSpPr>
            <a:spLocks noGrp="1" noChangeArrowheads="1"/>
          </p:cNvSpPr>
          <p:nvPr>
            <p:ph type="body" sz="half" idx="1"/>
          </p:nvPr>
        </p:nvSpPr>
        <p:spPr>
          <a:xfrm>
            <a:off x="838200" y="1752600"/>
            <a:ext cx="3733800" cy="4114800"/>
          </a:xfrm>
        </p:spPr>
        <p:txBody>
          <a:bodyPr/>
          <a:lstStyle/>
          <a:p>
            <a:r>
              <a:rPr lang="en-US" sz="2000" dirty="0">
                <a:solidFill>
                  <a:schemeClr val="folHlink"/>
                </a:solidFill>
                <a:latin typeface="Comic Sans MS" charset="0"/>
                <a:ea typeface="Arial" charset="0"/>
                <a:cs typeface="Arial" charset="0"/>
              </a:rPr>
              <a:t>While</a:t>
            </a:r>
            <a:r>
              <a:rPr lang="en-US" sz="2000" dirty="0">
                <a:solidFill>
                  <a:srgbClr val="FF0000"/>
                </a:solidFill>
                <a:latin typeface="Comic Sans MS" charset="0"/>
                <a:ea typeface="Arial" charset="0"/>
                <a:cs typeface="Arial" charset="0"/>
              </a:rPr>
              <a:t> </a:t>
            </a:r>
            <a:r>
              <a:rPr lang="en-US" sz="2000" dirty="0">
                <a:solidFill>
                  <a:schemeClr val="folHlink"/>
                </a:solidFill>
                <a:latin typeface="Comic Sans MS" charset="0"/>
                <a:ea typeface="Arial" charset="0"/>
                <a:cs typeface="Arial" charset="0"/>
              </a:rPr>
              <a:t>she was walking through the woods, a wolf was walking past her. "I bet I could convince her to take the long way. Then I could get to her grandmother's house first and trick her into thinking that I was her grandma. That way I could have her and her grandma for a large feast,” he thought.</a:t>
            </a:r>
          </a:p>
        </p:txBody>
      </p:sp>
      <p:pic>
        <p:nvPicPr>
          <p:cNvPr id="7175" name="Picture 7" descr="http://www.20kweb.com/clipart/little_red_riding_hood_02.jpg"/>
          <p:cNvPicPr>
            <a:picLocks noGrp="1" noChangeAspect="1" noChangeArrowheads="1"/>
          </p:cNvPicPr>
          <p:nvPr>
            <p:ph type="clipArt" sz="half" idx="2"/>
          </p:nvPr>
        </p:nvPicPr>
        <p:blipFill>
          <a:blip r:embed="rId2" cstate="print"/>
          <a:srcRect/>
          <a:stretch>
            <a:fillRect/>
          </a:stretch>
        </p:blipFill>
        <p:spPr>
          <a:xfrm>
            <a:off x="5035550" y="1752600"/>
            <a:ext cx="3567113" cy="41148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solidFill>
                  <a:schemeClr val="accent2"/>
                </a:solidFill>
                <a:latin typeface="Comic Sans MS" charset="0"/>
              </a:rPr>
              <a:t>Little Red Riding Hood</a:t>
            </a:r>
          </a:p>
        </p:txBody>
      </p:sp>
      <p:sp>
        <p:nvSpPr>
          <p:cNvPr id="8195" name="Rectangle 3"/>
          <p:cNvSpPr>
            <a:spLocks noGrp="1" noChangeArrowheads="1"/>
          </p:cNvSpPr>
          <p:nvPr>
            <p:ph type="body" sz="half" idx="1"/>
          </p:nvPr>
        </p:nvSpPr>
        <p:spPr>
          <a:xfrm>
            <a:off x="762000" y="1752600"/>
            <a:ext cx="3733800" cy="4114800"/>
          </a:xfrm>
        </p:spPr>
        <p:txBody>
          <a:bodyPr/>
          <a:lstStyle/>
          <a:p>
            <a:r>
              <a:rPr lang="en-US" sz="2000" dirty="0">
                <a:solidFill>
                  <a:schemeClr val="folHlink"/>
                </a:solidFill>
                <a:latin typeface="Comic Sans MS" charset="0"/>
                <a:ea typeface="Arial" charset="0"/>
                <a:cs typeface="Arial" charset="0"/>
              </a:rPr>
              <a:t>The wolf went up to Little Red Riding Hood and told her that he knew a shortcut. </a:t>
            </a:r>
            <a:r>
              <a:rPr lang="en-US" sz="2000" u="sng" dirty="0">
                <a:solidFill>
                  <a:schemeClr val="folHlink"/>
                </a:solidFill>
                <a:latin typeface="Comic Sans MS" charset="0"/>
                <a:ea typeface="Arial" charset="0"/>
                <a:cs typeface="Arial" charset="0"/>
              </a:rPr>
              <a:t>Little Red Riding Hood thought back to what her mother told her. “Don’t talk to any strangers and watch out for the wolf in the woods!”</a:t>
            </a:r>
            <a:r>
              <a:rPr lang="en-US" sz="2000" dirty="0">
                <a:solidFill>
                  <a:schemeClr val="folHlink"/>
                </a:solidFill>
                <a:latin typeface="Comic Sans MS" charset="0"/>
                <a:ea typeface="Arial" charset="0"/>
                <a:cs typeface="Arial" charset="0"/>
              </a:rPr>
              <a:t> But it was too late, she had already listened to the wolf’s directions. </a:t>
            </a:r>
            <a:endParaRPr lang="en-US" sz="2000" dirty="0">
              <a:solidFill>
                <a:schemeClr val="folHlink"/>
              </a:solidFill>
              <a:latin typeface="Comic Sans MS" charset="0"/>
            </a:endParaRPr>
          </a:p>
        </p:txBody>
      </p:sp>
      <p:pic>
        <p:nvPicPr>
          <p:cNvPr id="8209" name="Picture 17" descr="http://www.20kweb.com/clipart/little_red_riding_hood_04.jpg"/>
          <p:cNvPicPr>
            <a:picLocks noGrp="1" noChangeAspect="1" noChangeArrowheads="1"/>
          </p:cNvPicPr>
          <p:nvPr>
            <p:ph type="clipArt" sz="half" idx="2"/>
          </p:nvPr>
        </p:nvPicPr>
        <p:blipFill>
          <a:blip r:embed="rId2" cstate="print"/>
          <a:srcRect/>
          <a:stretch>
            <a:fillRect/>
          </a:stretch>
        </p:blipFill>
        <p:spPr>
          <a:xfrm>
            <a:off x="5035550" y="1752600"/>
            <a:ext cx="3567113" cy="4114800"/>
          </a:xfrm>
          <a:noFill/>
          <a:ln/>
        </p:spPr>
      </p:pic>
      <p:sp>
        <p:nvSpPr>
          <p:cNvPr id="8210" name="Text Box 18"/>
          <p:cNvSpPr txBox="1">
            <a:spLocks noChangeArrowheads="1"/>
          </p:cNvSpPr>
          <p:nvPr/>
        </p:nvSpPr>
        <p:spPr bwMode="auto">
          <a:xfrm>
            <a:off x="5029200" y="6019800"/>
            <a:ext cx="1820863" cy="5175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latin typeface="Comic Sans MS" charset="0"/>
              </a:rPr>
              <a:t>Flashback</a:t>
            </a:r>
            <a:endParaRPr lang="en-US" dirty="0"/>
          </a:p>
        </p:txBody>
      </p:sp>
      <p:sp>
        <p:nvSpPr>
          <p:cNvPr id="8212" name="Line 20"/>
          <p:cNvSpPr>
            <a:spLocks noChangeShapeType="1"/>
          </p:cNvSpPr>
          <p:nvPr/>
        </p:nvSpPr>
        <p:spPr bwMode="auto">
          <a:xfrm>
            <a:off x="4038600" y="4343400"/>
            <a:ext cx="914400" cy="1905000"/>
          </a:xfrm>
          <a:prstGeom prst="line">
            <a:avLst/>
          </a:prstGeom>
          <a:noFill/>
          <a:ln w="9525">
            <a:solidFill>
              <a:schemeClr val="tx1"/>
            </a:solidFill>
            <a:round/>
            <a:headEnd type="triangle" w="med" len="med"/>
            <a:tailEnd type="triangle" w="med" len="me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821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82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P spid="8210" grpId="0" autoUpdateAnimBg="0"/>
      <p:bldP spid="8212"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solidFill>
                  <a:schemeClr val="accent2"/>
                </a:solidFill>
                <a:latin typeface="Comic Sans MS" charset="0"/>
              </a:rPr>
              <a:t>Flashback</a:t>
            </a:r>
          </a:p>
        </p:txBody>
      </p:sp>
      <p:sp>
        <p:nvSpPr>
          <p:cNvPr id="10243" name="Rectangle 3"/>
          <p:cNvSpPr>
            <a:spLocks noGrp="1" noChangeArrowheads="1"/>
          </p:cNvSpPr>
          <p:nvPr>
            <p:ph type="body" idx="1"/>
          </p:nvPr>
        </p:nvSpPr>
        <p:spPr/>
        <p:txBody>
          <a:bodyPr/>
          <a:lstStyle/>
          <a:p>
            <a:r>
              <a:rPr lang="en-US">
                <a:solidFill>
                  <a:schemeClr val="folHlink"/>
                </a:solidFill>
                <a:latin typeface="Comic Sans MS" charset="0"/>
              </a:rPr>
              <a:t>The second set of underlined words is an example of </a:t>
            </a:r>
            <a:r>
              <a:rPr lang="en-US" b="1" u="sng">
                <a:solidFill>
                  <a:srgbClr val="FF0066"/>
                </a:solidFill>
                <a:latin typeface="Comic Sans MS" charset="0"/>
              </a:rPr>
              <a:t>flashback</a:t>
            </a:r>
            <a:r>
              <a:rPr lang="en-US">
                <a:solidFill>
                  <a:schemeClr val="folHlink"/>
                </a:solidFill>
                <a:latin typeface="Comic Sans MS" charset="0"/>
              </a:rPr>
              <a:t>.  Little Red Riding Hood is thinking back to something that happened earlier in the story.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left)">
                                      <p:cBhvr>
                                        <p:cTn id="7"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solidFill>
                  <a:schemeClr val="accent2"/>
                </a:solidFill>
                <a:latin typeface="Comic Sans MS" charset="0"/>
              </a:rPr>
              <a:t>Little Red Riding Hood</a:t>
            </a:r>
          </a:p>
        </p:txBody>
      </p:sp>
      <p:sp>
        <p:nvSpPr>
          <p:cNvPr id="12291" name="Rectangle 3"/>
          <p:cNvSpPr>
            <a:spLocks noGrp="1" noChangeArrowheads="1"/>
          </p:cNvSpPr>
          <p:nvPr>
            <p:ph type="body" sz="half" idx="1"/>
          </p:nvPr>
        </p:nvSpPr>
        <p:spPr/>
        <p:txBody>
          <a:bodyPr/>
          <a:lstStyle/>
          <a:p>
            <a:pPr>
              <a:lnSpc>
                <a:spcPct val="90000"/>
              </a:lnSpc>
            </a:pPr>
            <a:r>
              <a:rPr lang="en-US" sz="2800">
                <a:solidFill>
                  <a:schemeClr val="folHlink"/>
                </a:solidFill>
                <a:latin typeface="Comic Sans MS" charset="0"/>
              </a:rPr>
              <a:t>Most know how the rest of the story ends.  Little Red Riding Hood and her grandma are saved from the wolf.  Hopefully you can understand </a:t>
            </a:r>
            <a:r>
              <a:rPr lang="en-US" sz="2800" b="1" u="sng">
                <a:solidFill>
                  <a:srgbClr val="FF0066"/>
                </a:solidFill>
                <a:latin typeface="Comic Sans MS" charset="0"/>
              </a:rPr>
              <a:t>foreshadowing</a:t>
            </a:r>
            <a:r>
              <a:rPr lang="en-US" sz="2800">
                <a:solidFill>
                  <a:srgbClr val="FF0066"/>
                </a:solidFill>
                <a:latin typeface="Comic Sans MS" charset="0"/>
              </a:rPr>
              <a:t> </a:t>
            </a:r>
            <a:r>
              <a:rPr lang="en-US" sz="2800">
                <a:solidFill>
                  <a:schemeClr val="folHlink"/>
                </a:solidFill>
                <a:latin typeface="Comic Sans MS" charset="0"/>
              </a:rPr>
              <a:t>and </a:t>
            </a:r>
            <a:r>
              <a:rPr lang="en-US" sz="2800" b="1" u="sng">
                <a:solidFill>
                  <a:srgbClr val="FF0066"/>
                </a:solidFill>
                <a:latin typeface="Comic Sans MS" charset="0"/>
              </a:rPr>
              <a:t>flashback</a:t>
            </a:r>
            <a:r>
              <a:rPr lang="en-US" sz="2800">
                <a:solidFill>
                  <a:srgbClr val="FF0066"/>
                </a:solidFill>
                <a:latin typeface="Comic Sans MS" charset="0"/>
              </a:rPr>
              <a:t> </a:t>
            </a:r>
            <a:r>
              <a:rPr lang="en-US" sz="2800">
                <a:solidFill>
                  <a:schemeClr val="folHlink"/>
                </a:solidFill>
                <a:latin typeface="Comic Sans MS" charset="0"/>
              </a:rPr>
              <a:t>now.  </a:t>
            </a:r>
          </a:p>
        </p:txBody>
      </p:sp>
      <p:pic>
        <p:nvPicPr>
          <p:cNvPr id="12295" name="Picture 7" descr="http://www.20kweb.com/clipart/little_red_riding_hood_13.jpg"/>
          <p:cNvPicPr>
            <a:picLocks noGrp="1" noChangeAspect="1" noChangeArrowheads="1"/>
          </p:cNvPicPr>
          <p:nvPr>
            <p:ph type="clipArt" sz="half" idx="2"/>
          </p:nvPr>
        </p:nvPicPr>
        <p:blipFill>
          <a:blip r:embed="rId3" cstate="print"/>
          <a:srcRect/>
          <a:stretch>
            <a:fillRect/>
          </a:stretch>
        </p:blipFill>
        <p:spPr>
          <a:xfrm>
            <a:off x="5035550" y="1752600"/>
            <a:ext cx="3567113" cy="41148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ipe(left)">
                                      <p:cBhvr>
                                        <p:cTn id="7" dur="500"/>
                                        <p:tgtEl>
                                          <p:spTgt spid="12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solidFill>
                  <a:schemeClr val="accent2"/>
                </a:solidFill>
                <a:latin typeface="Comic Sans MS" charset="0"/>
              </a:rPr>
              <a:t>Review</a:t>
            </a:r>
          </a:p>
        </p:txBody>
      </p:sp>
      <p:sp>
        <p:nvSpPr>
          <p:cNvPr id="13315" name="Rectangle 3"/>
          <p:cNvSpPr>
            <a:spLocks noGrp="1" noChangeArrowheads="1"/>
          </p:cNvSpPr>
          <p:nvPr>
            <p:ph type="body" idx="1"/>
          </p:nvPr>
        </p:nvSpPr>
        <p:spPr/>
        <p:txBody>
          <a:bodyPr/>
          <a:lstStyle/>
          <a:p>
            <a:pPr>
              <a:buFontTx/>
              <a:buNone/>
            </a:pPr>
            <a:r>
              <a:rPr lang="en-US">
                <a:solidFill>
                  <a:schemeClr val="folHlink"/>
                </a:solidFill>
                <a:latin typeface="Comic Sans MS" charset="0"/>
              </a:rPr>
              <a:t>  When an author mentions or hints at something that will happen later in the story, it is called</a:t>
            </a:r>
          </a:p>
          <a:p>
            <a:endParaRPr lang="en-US">
              <a:solidFill>
                <a:schemeClr val="folHlink"/>
              </a:solidFill>
              <a:latin typeface="Comic Sans MS" charset="0"/>
            </a:endParaRPr>
          </a:p>
        </p:txBody>
      </p:sp>
      <p:sp>
        <p:nvSpPr>
          <p:cNvPr id="13316" name="Text Box 4"/>
          <p:cNvSpPr txBox="1">
            <a:spLocks noChangeArrowheads="1"/>
          </p:cNvSpPr>
          <p:nvPr/>
        </p:nvSpPr>
        <p:spPr bwMode="auto">
          <a:xfrm>
            <a:off x="5638800" y="2819400"/>
            <a:ext cx="2778125" cy="519113"/>
          </a:xfrm>
          <a:prstGeom prst="rect">
            <a:avLst/>
          </a:prstGeom>
          <a:noFill/>
          <a:ln w="9525">
            <a:noFill/>
            <a:miter lim="800000"/>
            <a:headEnd/>
            <a:tailEnd/>
          </a:ln>
          <a:effectLst/>
        </p:spPr>
        <p:txBody>
          <a:bodyPr wrap="none">
            <a:prstTxWarp prst="textNoShape">
              <a:avLst/>
            </a:prstTxWarp>
            <a:spAutoFit/>
          </a:bodyPr>
          <a:lstStyle/>
          <a:p>
            <a:pPr>
              <a:spcBef>
                <a:spcPct val="50000"/>
              </a:spcBef>
            </a:pPr>
            <a:r>
              <a:rPr lang="en-US" sz="2800" b="1">
                <a:solidFill>
                  <a:srgbClr val="FF0066"/>
                </a:solidFill>
                <a:latin typeface="Comic Sans MS" charset="0"/>
              </a:rPr>
              <a:t>Foreshadowing</a:t>
            </a:r>
            <a:r>
              <a:rPr lang="en-US" b="1">
                <a:solidFill>
                  <a:srgbClr val="FF0066"/>
                </a:solidFill>
                <a:latin typeface="Comic Sans MS" charset="0"/>
              </a:rPr>
              <a:t> </a:t>
            </a:r>
          </a:p>
        </p:txBody>
      </p:sp>
      <p:pic>
        <p:nvPicPr>
          <p:cNvPr id="13320" name="Picture 8" descr="bigbook.jpg                                                    008CEDFBMacintosh HD                   BB4D60F3:"/>
          <p:cNvPicPr>
            <a:picLocks noChangeAspect="1" noChangeArrowheads="1"/>
          </p:cNvPicPr>
          <p:nvPr/>
        </p:nvPicPr>
        <p:blipFill>
          <a:blip r:embed="rId2" cstate="print"/>
          <a:srcRect/>
          <a:stretch>
            <a:fillRect/>
          </a:stretch>
        </p:blipFill>
        <p:spPr bwMode="auto">
          <a:xfrm>
            <a:off x="1600200" y="3962400"/>
            <a:ext cx="1568450" cy="1765300"/>
          </a:xfrm>
          <a:prstGeom prst="rect">
            <a:avLst/>
          </a:prstGeom>
          <a:noFill/>
        </p:spPr>
      </p:pic>
      <p:sp>
        <p:nvSpPr>
          <p:cNvPr id="13321" name="Line 9"/>
          <p:cNvSpPr>
            <a:spLocks noChangeShapeType="1"/>
          </p:cNvSpPr>
          <p:nvPr/>
        </p:nvSpPr>
        <p:spPr bwMode="auto">
          <a:xfrm>
            <a:off x="3352800" y="4876800"/>
            <a:ext cx="4648200" cy="0"/>
          </a:xfrm>
          <a:prstGeom prst="line">
            <a:avLst/>
          </a:prstGeom>
          <a:noFill/>
          <a:ln w="57150">
            <a:solidFill>
              <a:schemeClr val="tx1"/>
            </a:solidFill>
            <a:round/>
            <a:headEnd/>
            <a:tailEnd type="triangle" w="med" len="me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left)">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3316"/>
                                        </p:tgtEl>
                                        <p:attrNameLst>
                                          <p:attrName>style.visibility</p:attrName>
                                        </p:attrNameLst>
                                      </p:cBhvr>
                                      <p:to>
                                        <p:strVal val="visible"/>
                                      </p:to>
                                    </p:set>
                                    <p:anim calcmode="lin" valueType="num">
                                      <p:cBhvr additive="base">
                                        <p:cTn id="12" dur="500" fill="hold"/>
                                        <p:tgtEl>
                                          <p:spTgt spid="13316"/>
                                        </p:tgtEl>
                                        <p:attrNameLst>
                                          <p:attrName>ppt_x</p:attrName>
                                        </p:attrNameLst>
                                      </p:cBhvr>
                                      <p:tavLst>
                                        <p:tav tm="0">
                                          <p:val>
                                            <p:strVal val="1+#ppt_w/2"/>
                                          </p:val>
                                        </p:tav>
                                        <p:tav tm="100000">
                                          <p:val>
                                            <p:strVal val="#ppt_x"/>
                                          </p:val>
                                        </p:tav>
                                      </p:tavLst>
                                    </p:anim>
                                    <p:anim calcmode="lin" valueType="num">
                                      <p:cBhvr additive="base">
                                        <p:cTn id="13" dur="500" fill="hold"/>
                                        <p:tgtEl>
                                          <p:spTgt spid="133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P spid="13316"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solidFill>
                  <a:schemeClr val="accent2"/>
                </a:solidFill>
                <a:latin typeface="Comic Sans MS" charset="0"/>
              </a:rPr>
              <a:t>Review</a:t>
            </a:r>
            <a:endParaRPr lang="en-US"/>
          </a:p>
        </p:txBody>
      </p:sp>
      <p:sp>
        <p:nvSpPr>
          <p:cNvPr id="19459" name="Rectangle 3"/>
          <p:cNvSpPr>
            <a:spLocks noGrp="1" noChangeArrowheads="1"/>
          </p:cNvSpPr>
          <p:nvPr>
            <p:ph type="body" idx="1"/>
          </p:nvPr>
        </p:nvSpPr>
        <p:spPr/>
        <p:txBody>
          <a:bodyPr/>
          <a:lstStyle/>
          <a:p>
            <a:r>
              <a:rPr lang="en-US">
                <a:solidFill>
                  <a:schemeClr val="folHlink"/>
                </a:solidFill>
                <a:latin typeface="Comic Sans MS" charset="0"/>
              </a:rPr>
              <a:t>When an author refers back to something that has already happened in the story, it is called</a:t>
            </a:r>
            <a:endParaRPr lang="en-US" sz="2400">
              <a:solidFill>
                <a:schemeClr val="folHlink"/>
              </a:solidFill>
              <a:latin typeface="Comic Sans MS" charset="0"/>
            </a:endParaRPr>
          </a:p>
        </p:txBody>
      </p:sp>
      <p:sp>
        <p:nvSpPr>
          <p:cNvPr id="19461" name="Text Box 5"/>
          <p:cNvSpPr txBox="1">
            <a:spLocks noChangeArrowheads="1"/>
          </p:cNvSpPr>
          <p:nvPr/>
        </p:nvSpPr>
        <p:spPr bwMode="auto">
          <a:xfrm>
            <a:off x="6096000" y="2819400"/>
            <a:ext cx="1854200" cy="519113"/>
          </a:xfrm>
          <a:prstGeom prst="rect">
            <a:avLst/>
          </a:prstGeom>
          <a:noFill/>
          <a:ln w="9525">
            <a:noFill/>
            <a:miter lim="800000"/>
            <a:headEnd/>
            <a:tailEnd/>
          </a:ln>
          <a:effectLst/>
        </p:spPr>
        <p:txBody>
          <a:bodyPr wrap="none">
            <a:prstTxWarp prst="textNoShape">
              <a:avLst/>
            </a:prstTxWarp>
            <a:spAutoFit/>
          </a:bodyPr>
          <a:lstStyle/>
          <a:p>
            <a:pPr>
              <a:spcBef>
                <a:spcPct val="50000"/>
              </a:spcBef>
            </a:pPr>
            <a:r>
              <a:rPr lang="en-US" sz="2800" b="1">
                <a:solidFill>
                  <a:srgbClr val="FF0066"/>
                </a:solidFill>
                <a:latin typeface="Comic Sans MS" charset="0"/>
              </a:rPr>
              <a:t>Flashback</a:t>
            </a:r>
            <a:endParaRPr lang="en-US" sz="2800" b="1">
              <a:solidFill>
                <a:srgbClr val="FF0066"/>
              </a:solidFill>
            </a:endParaRPr>
          </a:p>
        </p:txBody>
      </p:sp>
      <p:pic>
        <p:nvPicPr>
          <p:cNvPr id="19462" name="Picture 6" descr="bigbook.jpg                                                    008CEDFBMacintosh HD                   BB4D60F3:"/>
          <p:cNvPicPr>
            <a:picLocks noChangeAspect="1" noChangeArrowheads="1"/>
          </p:cNvPicPr>
          <p:nvPr/>
        </p:nvPicPr>
        <p:blipFill>
          <a:blip r:embed="rId2" cstate="print"/>
          <a:srcRect/>
          <a:stretch>
            <a:fillRect/>
          </a:stretch>
        </p:blipFill>
        <p:spPr bwMode="auto">
          <a:xfrm>
            <a:off x="6629400" y="4267200"/>
            <a:ext cx="1568450" cy="1765300"/>
          </a:xfrm>
          <a:prstGeom prst="rect">
            <a:avLst/>
          </a:prstGeom>
          <a:noFill/>
        </p:spPr>
      </p:pic>
      <p:sp>
        <p:nvSpPr>
          <p:cNvPr id="19463" name="Line 7"/>
          <p:cNvSpPr>
            <a:spLocks noChangeShapeType="1"/>
          </p:cNvSpPr>
          <p:nvPr/>
        </p:nvSpPr>
        <p:spPr bwMode="auto">
          <a:xfrm flipH="1">
            <a:off x="1524000" y="5029200"/>
            <a:ext cx="4876800" cy="0"/>
          </a:xfrm>
          <a:prstGeom prst="line">
            <a:avLst/>
          </a:prstGeom>
          <a:noFill/>
          <a:ln w="57150">
            <a:solidFill>
              <a:schemeClr val="tx1"/>
            </a:solidFill>
            <a:round/>
            <a:headEnd/>
            <a:tailEnd type="triangle" w="med" len="me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left)">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9461"/>
                                        </p:tgtEl>
                                        <p:attrNameLst>
                                          <p:attrName>style.visibility</p:attrName>
                                        </p:attrNameLst>
                                      </p:cBhvr>
                                      <p:to>
                                        <p:strVal val="visible"/>
                                      </p:to>
                                    </p:set>
                                    <p:anim calcmode="lin" valueType="num">
                                      <p:cBhvr additive="base">
                                        <p:cTn id="12" dur="500" fill="hold"/>
                                        <p:tgtEl>
                                          <p:spTgt spid="19461"/>
                                        </p:tgtEl>
                                        <p:attrNameLst>
                                          <p:attrName>ppt_x</p:attrName>
                                        </p:attrNameLst>
                                      </p:cBhvr>
                                      <p:tavLst>
                                        <p:tav tm="0">
                                          <p:val>
                                            <p:strVal val="1+#ppt_w/2"/>
                                          </p:val>
                                        </p:tav>
                                        <p:tav tm="100000">
                                          <p:val>
                                            <p:strVal val="#ppt_x"/>
                                          </p:val>
                                        </p:tav>
                                      </p:tavLst>
                                    </p:anim>
                                    <p:anim calcmode="lin" valueType="num">
                                      <p:cBhvr additive="base">
                                        <p:cTn id="13" dur="500" fill="hold"/>
                                        <p:tgtEl>
                                          <p:spTgt spid="194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P spid="19461"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457200" y="0"/>
            <a:ext cx="8229600" cy="762000"/>
          </a:xfrm>
          <a:noFill/>
        </p:spPr>
        <p:txBody>
          <a:bodyPr/>
          <a:lstStyle/>
          <a:p>
            <a:r>
              <a:rPr lang="en-US" dirty="0" smtClean="0">
                <a:effectLst/>
              </a:rPr>
              <a:t>Review Question </a:t>
            </a:r>
            <a:r>
              <a:rPr lang="en-US" dirty="0">
                <a:effectLst/>
              </a:rPr>
              <a:t>1</a:t>
            </a:r>
          </a:p>
        </p:txBody>
      </p:sp>
      <p:sp>
        <p:nvSpPr>
          <p:cNvPr id="19459" name="Rectangle 3"/>
          <p:cNvSpPr>
            <a:spLocks noGrp="1" noChangeArrowheads="1"/>
          </p:cNvSpPr>
          <p:nvPr>
            <p:ph type="body" idx="1"/>
          </p:nvPr>
        </p:nvSpPr>
        <p:spPr>
          <a:xfrm>
            <a:off x="457200" y="762000"/>
            <a:ext cx="8229600" cy="3962400"/>
          </a:xfrm>
          <a:noFill/>
        </p:spPr>
        <p:txBody>
          <a:bodyPr/>
          <a:lstStyle/>
          <a:p>
            <a:pPr marL="609600" indent="-609600">
              <a:lnSpc>
                <a:spcPct val="80000"/>
              </a:lnSpc>
              <a:buFont typeface="Wingdings" charset="2"/>
              <a:buNone/>
            </a:pPr>
            <a:r>
              <a:rPr lang="en-US" sz="2400" dirty="0">
                <a:effectLst/>
              </a:rPr>
              <a:t>1. 	Sarah closed her eyes and took a deep breath.  It was exactly a year ago today that she stood in this very same spot, trying to do the very same thing.  “How could I be doing this?”  Sarah thought to herself.  She took a deep breath and recalled that embarrassing and humiliating time. </a:t>
            </a:r>
          </a:p>
          <a:p>
            <a:pPr marL="609600" indent="-609600">
              <a:lnSpc>
                <a:spcPct val="80000"/>
              </a:lnSpc>
              <a:buFont typeface="Wingdings" charset="2"/>
              <a:buNone/>
            </a:pPr>
            <a:r>
              <a:rPr lang="en-US" sz="2400" dirty="0">
                <a:effectLst/>
              </a:rPr>
              <a:t>	She had sung on stage a million times, but, for some reason, that night was different.  As she gazed out in the  into the crowd, she saw them.  They never came, yet there they were.  Sarah’s breath had quickened and her heart began to beat a mile a minute.  “I can’t do this,” she mumbled as she fled the stage.</a:t>
            </a:r>
          </a:p>
          <a:p>
            <a:pPr marL="609600" indent="-609600">
              <a:lnSpc>
                <a:spcPct val="80000"/>
              </a:lnSpc>
              <a:buFont typeface="Wingdings" charset="2"/>
              <a:buNone/>
            </a:pPr>
            <a:r>
              <a:rPr lang="en-US" sz="2400" dirty="0">
                <a:effectLst/>
              </a:rPr>
              <a:t>	And now, exactly a year later, Sarah stood, ready to head out on stage.  She hoped she was ready.</a:t>
            </a:r>
          </a:p>
          <a:p>
            <a:pPr marL="609600" indent="-609600">
              <a:lnSpc>
                <a:spcPct val="80000"/>
              </a:lnSpc>
              <a:buFont typeface="Wingdings" charset="2"/>
              <a:buNone/>
            </a:pPr>
            <a:endParaRPr lang="en-US" sz="2400" dirty="0">
              <a:effectLst/>
            </a:endParaRPr>
          </a:p>
          <a:p>
            <a:pPr marL="609600" indent="-609600">
              <a:lnSpc>
                <a:spcPct val="80000"/>
              </a:lnSpc>
              <a:buFont typeface="Wingdings" charset="2"/>
              <a:buNone/>
            </a:pPr>
            <a:r>
              <a:rPr lang="en-US" sz="2400" dirty="0">
                <a:effectLst/>
              </a:rPr>
              <a:t>	</a:t>
            </a:r>
          </a:p>
        </p:txBody>
      </p:sp>
      <p:sp>
        <p:nvSpPr>
          <p:cNvPr id="19460" name="Text Box 4"/>
          <p:cNvSpPr txBox="1">
            <a:spLocks noChangeArrowheads="1"/>
          </p:cNvSpPr>
          <p:nvPr/>
        </p:nvSpPr>
        <p:spPr bwMode="auto">
          <a:xfrm>
            <a:off x="533400" y="4953000"/>
            <a:ext cx="8229600" cy="1190625"/>
          </a:xfrm>
          <a:prstGeom prst="rect">
            <a:avLst/>
          </a:prstGeom>
          <a:noFill/>
          <a:ln w="9525">
            <a:noFill/>
            <a:miter lim="800000"/>
            <a:headEnd/>
            <a:tailEnd/>
          </a:ln>
        </p:spPr>
        <p:txBody>
          <a:bodyPr wrap="square">
            <a:prstTxWarp prst="textNoShape">
              <a:avLst/>
            </a:prstTxWarp>
            <a:spAutoFit/>
          </a:bodyPr>
          <a:lstStyle/>
          <a:p>
            <a:pPr marL="342900" indent="-342900"/>
            <a:r>
              <a:rPr lang="en-US" dirty="0"/>
              <a:t>A.  Foreshadowing</a:t>
            </a:r>
          </a:p>
          <a:p>
            <a:pPr marL="342900" indent="-342900"/>
            <a:r>
              <a:rPr lang="en-US" dirty="0"/>
              <a:t>B.  Exposition</a:t>
            </a:r>
          </a:p>
          <a:p>
            <a:pPr marL="342900" indent="-342900"/>
            <a:r>
              <a:rPr lang="en-US" dirty="0"/>
              <a:t>C.  Flashback</a:t>
            </a:r>
          </a:p>
          <a:p>
            <a:pPr marL="342900" indent="-342900"/>
            <a:r>
              <a:rPr lang="en-US" dirty="0"/>
              <a:t>D. </a:t>
            </a:r>
            <a:r>
              <a:rPr lang="en-US" dirty="0" smtClean="0"/>
              <a:t> Resolution</a:t>
            </a:r>
            <a:endParaRPr lang="en-US" dirty="0"/>
          </a:p>
        </p:txBody>
      </p:sp>
      <p:sp>
        <p:nvSpPr>
          <p:cNvPr id="6" name="TextBox 5"/>
          <p:cNvSpPr txBox="1"/>
          <p:nvPr/>
        </p:nvSpPr>
        <p:spPr>
          <a:xfrm>
            <a:off x="914400" y="5486400"/>
            <a:ext cx="1295400" cy="369332"/>
          </a:xfrm>
          <a:prstGeom prst="rect">
            <a:avLst/>
          </a:prstGeom>
          <a:noFill/>
        </p:spPr>
        <p:txBody>
          <a:bodyPr wrap="square" rtlCol="0">
            <a:spAutoFit/>
          </a:bodyPr>
          <a:lstStyle/>
          <a:p>
            <a:r>
              <a:rPr lang="en-US" dirty="0" smtClean="0">
                <a:solidFill>
                  <a:srgbClr val="FF0000"/>
                </a:solidFill>
              </a:rPr>
              <a:t>Flashback</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457200" y="0"/>
            <a:ext cx="8229600" cy="762000"/>
          </a:xfrm>
          <a:noFill/>
        </p:spPr>
        <p:txBody>
          <a:bodyPr/>
          <a:lstStyle/>
          <a:p>
            <a:r>
              <a:rPr lang="en-US" dirty="0" smtClean="0"/>
              <a:t>Review </a:t>
            </a:r>
            <a:r>
              <a:rPr lang="en-US" dirty="0" smtClean="0">
                <a:effectLst/>
              </a:rPr>
              <a:t>Question </a:t>
            </a:r>
            <a:r>
              <a:rPr lang="en-US" dirty="0">
                <a:effectLst/>
              </a:rPr>
              <a:t>2</a:t>
            </a:r>
          </a:p>
        </p:txBody>
      </p:sp>
      <p:sp>
        <p:nvSpPr>
          <p:cNvPr id="20483" name="Rectangle 3"/>
          <p:cNvSpPr>
            <a:spLocks noGrp="1" noChangeArrowheads="1"/>
          </p:cNvSpPr>
          <p:nvPr>
            <p:ph type="body" idx="1"/>
          </p:nvPr>
        </p:nvSpPr>
        <p:spPr>
          <a:xfrm>
            <a:off x="457200" y="914400"/>
            <a:ext cx="8229600" cy="5943600"/>
          </a:xfrm>
          <a:noFill/>
        </p:spPr>
        <p:txBody>
          <a:bodyPr/>
          <a:lstStyle/>
          <a:p>
            <a:pPr marL="609600" indent="-609600">
              <a:lnSpc>
                <a:spcPct val="80000"/>
              </a:lnSpc>
              <a:buFont typeface="Wingdings" charset="2"/>
              <a:buNone/>
            </a:pPr>
            <a:r>
              <a:rPr lang="en-US" sz="2000" b="1" dirty="0">
                <a:effectLst/>
              </a:rPr>
              <a:t>2.  Robinson Crusoe (</a:t>
            </a:r>
            <a:r>
              <a:rPr lang="en-US" sz="2000" dirty="0">
                <a:effectLst/>
              </a:rPr>
              <a:t>paraphrased excerpt)</a:t>
            </a:r>
          </a:p>
          <a:p>
            <a:pPr marL="609600" indent="-609600">
              <a:lnSpc>
                <a:spcPct val="80000"/>
              </a:lnSpc>
              <a:buFont typeface="Wingdings" charset="2"/>
              <a:buNone/>
            </a:pPr>
            <a:r>
              <a:rPr lang="en-US" sz="2000" dirty="0">
                <a:effectLst/>
              </a:rPr>
              <a:t> 	Daniel Defoe</a:t>
            </a:r>
          </a:p>
          <a:p>
            <a:pPr marL="609600" indent="-609600">
              <a:lnSpc>
                <a:spcPct val="80000"/>
              </a:lnSpc>
              <a:buFont typeface="Wingdings" charset="2"/>
              <a:buNone/>
            </a:pPr>
            <a:r>
              <a:rPr lang="en-US" sz="2000" dirty="0">
                <a:effectLst/>
              </a:rPr>
              <a:t>Being the third son of the family, and not bred to any trade, my head began to be filled very early with rambling thoughts.  My father, who was very ancient, had given me a competent share of learning, as far as house education a country free school generally go, and designed me for the law, but I would be satisfied with nothing but going out to sea.  My inclination to this led me so strongly against the will, nay, the commands, of my father, and against all the entreaties and persuasions of my mother and other friends, that there seemed to be something fatal in that </a:t>
            </a:r>
            <a:r>
              <a:rPr lang="en-US" sz="2000" dirty="0" err="1">
                <a:effectLst/>
              </a:rPr>
              <a:t>propension</a:t>
            </a:r>
            <a:r>
              <a:rPr lang="en-US" sz="2000" dirty="0">
                <a:effectLst/>
              </a:rPr>
              <a:t> of nature tending directly to the life of misery which was to befall me.</a:t>
            </a:r>
          </a:p>
          <a:p>
            <a:pPr marL="609600" indent="-609600">
              <a:lnSpc>
                <a:spcPct val="80000"/>
              </a:lnSpc>
            </a:pPr>
            <a:r>
              <a:rPr lang="en-US" sz="2000" dirty="0">
                <a:effectLst/>
              </a:rPr>
              <a:t>The author uses the reaction of Robinson Crusoe’s family and friends to give the reader hints of what may happen in the story.</a:t>
            </a:r>
          </a:p>
          <a:p>
            <a:pPr marL="609600" indent="-609600">
              <a:lnSpc>
                <a:spcPct val="80000"/>
              </a:lnSpc>
              <a:buFont typeface="Wingdings" charset="2"/>
              <a:buNone/>
            </a:pPr>
            <a:endParaRPr lang="en-US" sz="2000" dirty="0">
              <a:effectLst/>
            </a:endParaRPr>
          </a:p>
          <a:p>
            <a:pPr marL="609600" indent="-609600">
              <a:lnSpc>
                <a:spcPct val="80000"/>
              </a:lnSpc>
              <a:buFont typeface="Wingdings" charset="2"/>
              <a:buNone/>
            </a:pPr>
            <a:r>
              <a:rPr lang="en-US" sz="2000" dirty="0">
                <a:effectLst/>
              </a:rPr>
              <a:t>This is known as ________________.</a:t>
            </a:r>
          </a:p>
          <a:p>
            <a:pPr marL="609600" indent="-609600">
              <a:lnSpc>
                <a:spcPct val="80000"/>
              </a:lnSpc>
              <a:buFont typeface="Wingdings" charset="2"/>
              <a:buAutoNum type="alphaUcPeriod"/>
            </a:pPr>
            <a:r>
              <a:rPr lang="en-US" sz="2000" dirty="0">
                <a:effectLst/>
              </a:rPr>
              <a:t>Exposition</a:t>
            </a:r>
          </a:p>
          <a:p>
            <a:pPr marL="609600" indent="-609600">
              <a:lnSpc>
                <a:spcPct val="80000"/>
              </a:lnSpc>
              <a:buFont typeface="Wingdings" charset="2"/>
              <a:buAutoNum type="alphaUcPeriod"/>
            </a:pPr>
            <a:r>
              <a:rPr lang="en-US" sz="2000" dirty="0">
                <a:effectLst/>
              </a:rPr>
              <a:t>Flashback</a:t>
            </a:r>
          </a:p>
          <a:p>
            <a:pPr marL="609600" indent="-609600">
              <a:lnSpc>
                <a:spcPct val="80000"/>
              </a:lnSpc>
              <a:buFont typeface="Wingdings" charset="2"/>
              <a:buAutoNum type="alphaUcPeriod"/>
            </a:pPr>
            <a:r>
              <a:rPr lang="en-US" sz="2000" dirty="0">
                <a:effectLst/>
              </a:rPr>
              <a:t>Exaggeration</a:t>
            </a:r>
          </a:p>
          <a:p>
            <a:pPr marL="609600" indent="-609600">
              <a:lnSpc>
                <a:spcPct val="80000"/>
              </a:lnSpc>
              <a:buFont typeface="Wingdings" charset="2"/>
              <a:buAutoNum type="alphaUcPeriod"/>
            </a:pPr>
            <a:r>
              <a:rPr lang="en-US" sz="2000" dirty="0">
                <a:effectLst/>
              </a:rPr>
              <a:t>Foreshadowing</a:t>
            </a:r>
          </a:p>
        </p:txBody>
      </p:sp>
      <p:sp>
        <p:nvSpPr>
          <p:cNvPr id="4" name="TextBox 3"/>
          <p:cNvSpPr txBox="1"/>
          <p:nvPr/>
        </p:nvSpPr>
        <p:spPr>
          <a:xfrm>
            <a:off x="1066800" y="6324600"/>
            <a:ext cx="2286000" cy="400110"/>
          </a:xfrm>
          <a:prstGeom prst="rect">
            <a:avLst/>
          </a:prstGeom>
          <a:noFill/>
        </p:spPr>
        <p:txBody>
          <a:bodyPr wrap="square" rtlCol="0">
            <a:spAutoFit/>
          </a:bodyPr>
          <a:lstStyle/>
          <a:p>
            <a:r>
              <a:rPr lang="en-US" sz="2000" dirty="0" smtClean="0">
                <a:solidFill>
                  <a:srgbClr val="FF0000"/>
                </a:solidFill>
                <a:latin typeface="Arial"/>
                <a:cs typeface="Arial"/>
              </a:rPr>
              <a:t>Foreshadowing</a:t>
            </a:r>
            <a:endParaRPr lang="en-US" sz="2000" dirty="0">
              <a:solidFill>
                <a:srgbClr val="FF0000"/>
              </a:solid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457200" y="274638"/>
            <a:ext cx="7467600" cy="868362"/>
          </a:xfrm>
          <a:noFill/>
        </p:spPr>
        <p:txBody>
          <a:bodyPr/>
          <a:lstStyle/>
          <a:p>
            <a:r>
              <a:rPr lang="en-US" dirty="0" smtClean="0"/>
              <a:t>Review </a:t>
            </a:r>
            <a:r>
              <a:rPr lang="en-US" dirty="0" smtClean="0">
                <a:effectLst/>
              </a:rPr>
              <a:t>Question </a:t>
            </a:r>
            <a:r>
              <a:rPr lang="en-US" dirty="0">
                <a:effectLst/>
              </a:rPr>
              <a:t>3</a:t>
            </a:r>
          </a:p>
        </p:txBody>
      </p:sp>
      <p:sp>
        <p:nvSpPr>
          <p:cNvPr id="21507" name="Rectangle 3"/>
          <p:cNvSpPr>
            <a:spLocks noGrp="1" noChangeArrowheads="1"/>
          </p:cNvSpPr>
          <p:nvPr>
            <p:ph type="body" idx="1"/>
          </p:nvPr>
        </p:nvSpPr>
        <p:spPr>
          <a:xfrm>
            <a:off x="457200" y="1600200"/>
            <a:ext cx="8229600" cy="5029200"/>
          </a:xfrm>
          <a:noFill/>
        </p:spPr>
        <p:txBody>
          <a:bodyPr/>
          <a:lstStyle/>
          <a:p>
            <a:pPr marL="533400" indent="-533400">
              <a:lnSpc>
                <a:spcPct val="90000"/>
              </a:lnSpc>
              <a:buFont typeface="Wingdings" charset="2"/>
              <a:buNone/>
            </a:pPr>
            <a:r>
              <a:rPr lang="en-US" sz="2800" b="1" dirty="0">
                <a:effectLst/>
              </a:rPr>
              <a:t>3</a:t>
            </a:r>
            <a:r>
              <a:rPr lang="en-US" sz="2800" dirty="0">
                <a:effectLst/>
              </a:rPr>
              <a:t>. The dark storm clouds rolled across the lake and Rebecca couldn’t help but shiver.  The ominous feeling the black clouds gave her made her pull her wool coat closely around her.  She started walking faster and faster, hoping that whatever was coming would pass quickly and wouldn’t hurt too badly.</a:t>
            </a:r>
          </a:p>
          <a:p>
            <a:pPr marL="533400" indent="-533400">
              <a:lnSpc>
                <a:spcPct val="90000"/>
              </a:lnSpc>
              <a:buFont typeface="Wingdings" charset="2"/>
              <a:buNone/>
            </a:pPr>
            <a:endParaRPr lang="en-US" sz="2800" dirty="0">
              <a:effectLst/>
            </a:endParaRPr>
          </a:p>
          <a:p>
            <a:pPr marL="533400" indent="-533400">
              <a:lnSpc>
                <a:spcPct val="90000"/>
              </a:lnSpc>
              <a:buFont typeface="Wingdings" charset="2"/>
              <a:buNone/>
            </a:pPr>
            <a:r>
              <a:rPr lang="en-US" sz="2800" dirty="0">
                <a:effectLst/>
              </a:rPr>
              <a:t>This is an example of:</a:t>
            </a:r>
          </a:p>
          <a:p>
            <a:pPr marL="1295400" lvl="2" indent="-381000">
              <a:lnSpc>
                <a:spcPct val="90000"/>
              </a:lnSpc>
              <a:buFont typeface="Wingdings" charset="2"/>
              <a:buAutoNum type="alphaUcPeriod"/>
            </a:pPr>
            <a:r>
              <a:rPr lang="en-US" sz="2000" dirty="0">
                <a:effectLst/>
              </a:rPr>
              <a:t>Foreshadowing</a:t>
            </a:r>
          </a:p>
          <a:p>
            <a:pPr marL="1295400" lvl="2" indent="-381000">
              <a:lnSpc>
                <a:spcPct val="90000"/>
              </a:lnSpc>
              <a:buFont typeface="Wingdings" charset="2"/>
              <a:buAutoNum type="alphaUcPeriod"/>
            </a:pPr>
            <a:r>
              <a:rPr lang="en-US" sz="2000" dirty="0">
                <a:effectLst/>
              </a:rPr>
              <a:t>Exposition</a:t>
            </a:r>
          </a:p>
          <a:p>
            <a:pPr marL="1295400" lvl="2" indent="-381000">
              <a:lnSpc>
                <a:spcPct val="90000"/>
              </a:lnSpc>
              <a:buFont typeface="Wingdings" charset="2"/>
              <a:buAutoNum type="alphaUcPeriod"/>
            </a:pPr>
            <a:r>
              <a:rPr lang="en-US" sz="2000" dirty="0">
                <a:effectLst/>
              </a:rPr>
              <a:t>Flashback</a:t>
            </a:r>
            <a:endParaRPr lang="en-US" sz="2000" dirty="0" smtClean="0">
              <a:effectLst/>
            </a:endParaRPr>
          </a:p>
          <a:p>
            <a:pPr marL="1295400" lvl="2" indent="-381000">
              <a:lnSpc>
                <a:spcPct val="90000"/>
              </a:lnSpc>
              <a:buFont typeface="Wingdings" charset="2"/>
              <a:buAutoNum type="alphaUcPeriod"/>
            </a:pPr>
            <a:r>
              <a:rPr lang="en-US" sz="2000" dirty="0" smtClean="0">
                <a:effectLst/>
              </a:rPr>
              <a:t>Resolution</a:t>
            </a:r>
            <a:endParaRPr lang="en-US" sz="2000" dirty="0">
              <a:effectLst/>
            </a:endParaRPr>
          </a:p>
        </p:txBody>
      </p:sp>
      <p:sp>
        <p:nvSpPr>
          <p:cNvPr id="4" name="TextBox 3"/>
          <p:cNvSpPr txBox="1"/>
          <p:nvPr/>
        </p:nvSpPr>
        <p:spPr>
          <a:xfrm>
            <a:off x="1752600" y="5257800"/>
            <a:ext cx="2057400" cy="677108"/>
          </a:xfrm>
          <a:prstGeom prst="rect">
            <a:avLst/>
          </a:prstGeom>
          <a:noFill/>
        </p:spPr>
        <p:txBody>
          <a:bodyPr wrap="square" rtlCol="0">
            <a:spAutoFit/>
          </a:bodyPr>
          <a:lstStyle/>
          <a:p>
            <a:r>
              <a:rPr lang="en-US" sz="2000" dirty="0" smtClean="0">
                <a:solidFill>
                  <a:srgbClr val="FF0000"/>
                </a:solidFill>
                <a:latin typeface="Arial"/>
                <a:cs typeface="Arial"/>
              </a:rPr>
              <a:t>Foreshadowing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solidFill>
                  <a:schemeClr val="accent2"/>
                </a:solidFill>
                <a:latin typeface="Comic Sans MS" charset="0"/>
              </a:rPr>
              <a:t>Flashback</a:t>
            </a:r>
          </a:p>
        </p:txBody>
      </p:sp>
      <p:sp>
        <p:nvSpPr>
          <p:cNvPr id="29699" name="Rectangle 3"/>
          <p:cNvSpPr>
            <a:spLocks noGrp="1" noChangeArrowheads="1"/>
          </p:cNvSpPr>
          <p:nvPr>
            <p:ph type="body" idx="1"/>
          </p:nvPr>
        </p:nvSpPr>
        <p:spPr/>
        <p:txBody>
          <a:bodyPr/>
          <a:lstStyle/>
          <a:p>
            <a:pPr eaLnBrk="1" hangingPunct="1">
              <a:buFont typeface="Wingdings 2" charset="2"/>
              <a:buNone/>
            </a:pPr>
            <a:r>
              <a:rPr lang="en-US" sz="4000">
                <a:solidFill>
                  <a:schemeClr val="folHlink"/>
                </a:solidFill>
                <a:latin typeface="Comic Sans MS" charset="0"/>
              </a:rPr>
              <a:t>Now try breaking the word </a:t>
            </a:r>
            <a:r>
              <a:rPr lang="en-US" sz="4000">
                <a:solidFill>
                  <a:srgbClr val="FF0066"/>
                </a:solidFill>
                <a:latin typeface="Comic Sans MS" charset="0"/>
              </a:rPr>
              <a:t>FLASHBACK</a:t>
            </a:r>
            <a:r>
              <a:rPr lang="en-US" sz="4000">
                <a:solidFill>
                  <a:schemeClr val="folHlink"/>
                </a:solidFill>
                <a:latin typeface="Comic Sans MS" charset="0"/>
              </a:rPr>
              <a:t> apart.</a:t>
            </a:r>
          </a:p>
          <a:p>
            <a:pPr eaLnBrk="1" hangingPunct="1">
              <a:buFont typeface="Wingdings 2" charset="2"/>
              <a:buNone/>
            </a:pPr>
            <a:r>
              <a:rPr lang="en-US" sz="4000">
                <a:solidFill>
                  <a:srgbClr val="FF0066"/>
                </a:solidFill>
                <a:latin typeface="Comic Sans MS" charset="0"/>
              </a:rPr>
              <a:t>FLASH</a:t>
            </a:r>
            <a:r>
              <a:rPr lang="en-US" sz="4000">
                <a:solidFill>
                  <a:schemeClr val="folHlink"/>
                </a:solidFill>
                <a:latin typeface="Comic Sans MS" charset="0"/>
              </a:rPr>
              <a:t>: a quick glimpse.</a:t>
            </a:r>
            <a:endParaRPr lang="en-US" sz="4000">
              <a:solidFill>
                <a:srgbClr val="FF0066"/>
              </a:solidFill>
              <a:latin typeface="Comic Sans MS" charset="0"/>
            </a:endParaRPr>
          </a:p>
          <a:p>
            <a:pPr eaLnBrk="1" hangingPunct="1">
              <a:buFont typeface="Wingdings 2" charset="2"/>
              <a:buNone/>
            </a:pPr>
            <a:r>
              <a:rPr lang="en-US" sz="4000">
                <a:solidFill>
                  <a:srgbClr val="FF0066"/>
                </a:solidFill>
                <a:latin typeface="Comic Sans MS" charset="0"/>
              </a:rPr>
              <a:t>BACK</a:t>
            </a:r>
            <a:r>
              <a:rPr lang="en-US" sz="4000">
                <a:solidFill>
                  <a:schemeClr val="folHlink"/>
                </a:solidFill>
                <a:latin typeface="Comic Sans MS" charset="0"/>
              </a:rPr>
              <a:t>: a look back in the story at something that previously happened.</a:t>
            </a:r>
          </a:p>
          <a:p>
            <a:pPr eaLnBrk="1" hangingPunct="1"/>
            <a:endParaRPr lang="en-US" sz="4000">
              <a:solidFill>
                <a:schemeClr val="folHlink"/>
              </a:solidFill>
              <a:latin typeface="Comic Sans MS"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left)">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wipe(left)">
                                      <p:cBhvr>
                                        <p:cTn id="12" dur="500"/>
                                        <p:tgtEl>
                                          <p:spTgt spid="29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wipe(left)">
                                      <p:cBhvr>
                                        <p:cTn id="17" dur="500"/>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scene3d>
            <a:camera prst="orthographicFront"/>
            <a:lightRig rig="threePt" dir="t"/>
          </a:scene3d>
          <a:sp3d>
            <a:bevelT/>
          </a:sp3d>
        </p:spPr>
        <p:txBody>
          <a:bodyPr>
            <a:normAutofit/>
          </a:bodyPr>
          <a:lstStyle/>
          <a:p>
            <a:pPr algn="ctr" eaLnBrk="1" fontAlgn="auto" hangingPunct="1">
              <a:spcAft>
                <a:spcPts val="0"/>
              </a:spcAft>
              <a:defRPr/>
            </a:pPr>
            <a:r>
              <a:rPr lang="en-US" dirty="0" smtClean="0">
                <a:solidFill>
                  <a:srgbClr val="FFFF00"/>
                </a:solidFill>
                <a:latin typeface="Incised901 NdIt BT" pitchFamily="34" charset="0"/>
                <a:cs typeface="Aharoni" pitchFamily="2" charset="-79"/>
              </a:rPr>
              <a:t>FLASHBACK</a:t>
            </a:r>
            <a:endParaRPr lang="en-US" dirty="0">
              <a:solidFill>
                <a:srgbClr val="FFFF00"/>
              </a:solidFill>
              <a:latin typeface="Incised901 NdIt BT" pitchFamily="34" charset="0"/>
              <a:cs typeface="Aharoni" pitchFamily="2" charset="-79"/>
            </a:endParaRPr>
          </a:p>
        </p:txBody>
      </p:sp>
      <p:sp>
        <p:nvSpPr>
          <p:cNvPr id="3" name="Content Placeholder 2"/>
          <p:cNvSpPr>
            <a:spLocks noGrp="1"/>
          </p:cNvSpPr>
          <p:nvPr>
            <p:ph idx="1"/>
          </p:nvPr>
        </p:nvSpPr>
        <p:spPr>
          <a:xfrm>
            <a:off x="457200" y="1295400"/>
            <a:ext cx="7467600" cy="4830763"/>
          </a:xfrm>
        </p:spPr>
        <p:txBody>
          <a:bodyPr>
            <a:normAutofit/>
          </a:bodyPr>
          <a:lstStyle/>
          <a:p>
            <a:pPr eaLnBrk="1" hangingPunct="1">
              <a:lnSpc>
                <a:spcPct val="80000"/>
              </a:lnSpc>
              <a:buFont typeface="Wingdings 2" charset="2"/>
              <a:buNone/>
            </a:pPr>
            <a:r>
              <a:rPr lang="en-US" sz="5600" dirty="0">
                <a:solidFill>
                  <a:srgbClr val="FF0000"/>
                </a:solidFill>
              </a:rPr>
              <a:t>What It Is</a:t>
            </a:r>
          </a:p>
          <a:p>
            <a:pPr eaLnBrk="1" hangingPunct="1">
              <a:lnSpc>
                <a:spcPct val="80000"/>
              </a:lnSpc>
              <a:buFont typeface="Wingdings 2" charset="2"/>
              <a:buNone/>
            </a:pPr>
            <a:endParaRPr lang="en-US" sz="5600" dirty="0">
              <a:solidFill>
                <a:srgbClr val="FF0000"/>
              </a:solidFill>
            </a:endParaRPr>
          </a:p>
          <a:p>
            <a:pPr eaLnBrk="1" hangingPunct="1">
              <a:lnSpc>
                <a:spcPct val="80000"/>
              </a:lnSpc>
            </a:pPr>
            <a:r>
              <a:rPr lang="en-US" sz="3600" dirty="0"/>
              <a:t>Turning back the clock</a:t>
            </a:r>
          </a:p>
          <a:p>
            <a:pPr eaLnBrk="1" hangingPunct="1">
              <a:lnSpc>
                <a:spcPct val="80000"/>
              </a:lnSpc>
            </a:pPr>
            <a:r>
              <a:rPr lang="en-US" sz="3600" dirty="0"/>
              <a:t>Scenes that took place in the past</a:t>
            </a:r>
          </a:p>
          <a:p>
            <a:pPr eaLnBrk="1" hangingPunct="1">
              <a:lnSpc>
                <a:spcPct val="80000"/>
              </a:lnSpc>
            </a:pPr>
            <a:r>
              <a:rPr lang="en-US" sz="3600" dirty="0"/>
              <a:t>Scenes literally “flash back”</a:t>
            </a:r>
          </a:p>
          <a:p>
            <a:pPr eaLnBrk="1" hangingPunct="1">
              <a:lnSpc>
                <a:spcPct val="80000"/>
              </a:lnSpc>
            </a:pPr>
            <a:r>
              <a:rPr lang="en-US" sz="3600" dirty="0"/>
              <a:t>Brings story or play to a standstill</a:t>
            </a:r>
          </a:p>
          <a:p>
            <a:pPr eaLnBrk="1" hangingPunct="1">
              <a:lnSpc>
                <a:spcPct val="80000"/>
              </a:lnSpc>
            </a:pPr>
            <a:r>
              <a:rPr lang="en-US" sz="3600" dirty="0"/>
              <a:t>Interrupts story’s chronological order</a:t>
            </a:r>
          </a:p>
          <a:p>
            <a:pPr eaLnBrk="1" hangingPunct="1">
              <a:lnSpc>
                <a:spcPct val="80000"/>
              </a:lnSpc>
            </a:pPr>
            <a:endParaRPr lang="en-US" sz="2800" dirty="0"/>
          </a:p>
          <a:p>
            <a:pPr eaLnBrk="1" hangingPunct="1">
              <a:lnSpc>
                <a:spcPct val="80000"/>
              </a:lnSpc>
            </a:pPr>
            <a:endParaRPr lang="en-US" sz="2800" dirty="0"/>
          </a:p>
        </p:txBody>
      </p:sp>
      <p:pic>
        <p:nvPicPr>
          <p:cNvPr id="11270" name="Picture 6" descr="MCHH01730_0000[1]"/>
          <p:cNvPicPr>
            <a:picLocks noChangeAspect="1" noChangeArrowheads="1"/>
          </p:cNvPicPr>
          <p:nvPr/>
        </p:nvPicPr>
        <p:blipFill>
          <a:blip r:embed="rId3" cstate="print"/>
          <a:srcRect/>
          <a:stretch>
            <a:fillRect/>
          </a:stretch>
        </p:blipFill>
        <p:spPr bwMode="auto">
          <a:xfrm>
            <a:off x="5953756" y="1219200"/>
            <a:ext cx="2855282" cy="224905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solidFill>
                  <a:srgbClr val="FFFF00"/>
                </a:solidFill>
                <a:latin typeface="Incised901 NdIt BT" pitchFamily="34" charset="0"/>
                <a:ea typeface="Aharoni" pitchFamily="2" charset="0"/>
                <a:cs typeface="Aharoni" pitchFamily="2" charset="0"/>
              </a:rPr>
              <a:t>FLASHBACK</a:t>
            </a:r>
            <a:endParaRPr lang="en-US"/>
          </a:p>
        </p:txBody>
      </p:sp>
      <p:sp>
        <p:nvSpPr>
          <p:cNvPr id="12291" name="Content Placeholder 2"/>
          <p:cNvSpPr>
            <a:spLocks noGrp="1"/>
          </p:cNvSpPr>
          <p:nvPr>
            <p:ph idx="1"/>
          </p:nvPr>
        </p:nvSpPr>
        <p:spPr/>
        <p:txBody>
          <a:bodyPr/>
          <a:lstStyle/>
          <a:p>
            <a:pPr eaLnBrk="1" hangingPunct="1">
              <a:buNone/>
            </a:pPr>
            <a:r>
              <a:rPr lang="en-US" sz="4400" dirty="0" smtClean="0">
                <a:solidFill>
                  <a:srgbClr val="FF0000"/>
                </a:solidFill>
              </a:rPr>
              <a:t>	What </a:t>
            </a:r>
            <a:r>
              <a:rPr lang="en-US" sz="4400" dirty="0">
                <a:solidFill>
                  <a:srgbClr val="FF0000"/>
                </a:solidFill>
              </a:rPr>
              <a:t>It Is NOT! </a:t>
            </a:r>
          </a:p>
          <a:p>
            <a:pPr eaLnBrk="1" hangingPunct="1">
              <a:buFont typeface="Wingdings 2" charset="2"/>
              <a:buNone/>
            </a:pPr>
            <a:endParaRPr lang="en-US" sz="4400" dirty="0">
              <a:solidFill>
                <a:srgbClr val="FF0000"/>
              </a:solidFill>
            </a:endParaRPr>
          </a:p>
          <a:p>
            <a:pPr eaLnBrk="1" hangingPunct="1"/>
            <a:r>
              <a:rPr lang="en-US" sz="4000" dirty="0"/>
              <a:t>Just talking about the past</a:t>
            </a:r>
          </a:p>
          <a:p>
            <a:pPr eaLnBrk="1" hangingPunct="1">
              <a:buFont typeface="Wingdings 2" charset="2"/>
              <a:buNone/>
            </a:pPr>
            <a:endParaRPr lang="en-US" sz="4000" dirty="0"/>
          </a:p>
          <a:p>
            <a:pPr eaLnBrk="1" hangingPunct="1"/>
            <a:r>
              <a:rPr lang="en-US" sz="4000" dirty="0"/>
              <a:t>Referring to past experiences</a:t>
            </a:r>
          </a:p>
          <a:p>
            <a:pPr eaLnBrk="1" hangingPunct="1"/>
            <a:endParaRPr lang="en-US" dirty="0"/>
          </a:p>
          <a:p>
            <a:pPr eaLnBrk="1" hangingPunct="1"/>
            <a:endParaRPr lang="en-US" dirty="0"/>
          </a:p>
        </p:txBody>
      </p:sp>
      <p:pic>
        <p:nvPicPr>
          <p:cNvPr id="12292" name="Picture 4" descr="MCHH01730_0000[1]"/>
          <p:cNvPicPr>
            <a:picLocks noChangeAspect="1" noChangeArrowheads="1"/>
          </p:cNvPicPr>
          <p:nvPr/>
        </p:nvPicPr>
        <p:blipFill>
          <a:blip r:embed="rId3" cstate="print"/>
          <a:srcRect/>
          <a:stretch>
            <a:fillRect/>
          </a:stretch>
        </p:blipFill>
        <p:spPr bwMode="auto">
          <a:xfrm>
            <a:off x="5791200" y="685800"/>
            <a:ext cx="2549787" cy="200854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274638"/>
            <a:ext cx="6553200" cy="1143000"/>
          </a:xfrm>
        </p:spPr>
        <p:txBody>
          <a:bodyPr/>
          <a:lstStyle/>
          <a:p>
            <a:pPr eaLnBrk="1" hangingPunct="1"/>
            <a:r>
              <a:rPr lang="en-US">
                <a:solidFill>
                  <a:srgbClr val="FFFF00"/>
                </a:solidFill>
              </a:rPr>
              <a:t>Why Use Flashback?</a:t>
            </a:r>
          </a:p>
        </p:txBody>
      </p:sp>
      <p:sp>
        <p:nvSpPr>
          <p:cNvPr id="13315" name="Content Placeholder 2"/>
          <p:cNvSpPr>
            <a:spLocks noGrp="1"/>
          </p:cNvSpPr>
          <p:nvPr>
            <p:ph idx="1"/>
          </p:nvPr>
        </p:nvSpPr>
        <p:spPr>
          <a:xfrm>
            <a:off x="457200" y="1600200"/>
            <a:ext cx="7010400" cy="4525963"/>
          </a:xfrm>
        </p:spPr>
        <p:txBody>
          <a:bodyPr/>
          <a:lstStyle/>
          <a:p>
            <a:pPr eaLnBrk="1" hangingPunct="1"/>
            <a:r>
              <a:rPr lang="en-US" sz="3600" dirty="0"/>
              <a:t>Gives audience first hand look at the past </a:t>
            </a:r>
          </a:p>
          <a:p>
            <a:pPr eaLnBrk="1" hangingPunct="1"/>
            <a:r>
              <a:rPr lang="en-US" sz="3600" dirty="0"/>
              <a:t>Gives background</a:t>
            </a:r>
            <a:r>
              <a:rPr lang="en-US" sz="3600" dirty="0" smtClean="0"/>
              <a:t> the </a:t>
            </a:r>
            <a:r>
              <a:rPr lang="en-US" sz="3600" dirty="0"/>
              <a:t>audience needs to understand situations or characters</a:t>
            </a:r>
          </a:p>
          <a:p>
            <a:pPr eaLnBrk="1" hangingPunct="1"/>
            <a:r>
              <a:rPr lang="en-US" sz="3600" dirty="0"/>
              <a:t>Brings to life the memory of the character having the flashback</a:t>
            </a:r>
          </a:p>
          <a:p>
            <a:pPr eaLnBrk="1" hangingPunct="1"/>
            <a:endParaRPr lang="en-US" dirty="0"/>
          </a:p>
          <a:p>
            <a:pPr eaLnBrk="1" hangingPunct="1"/>
            <a:endParaRPr lang="en-US" dirty="0"/>
          </a:p>
        </p:txBody>
      </p:sp>
      <p:pic>
        <p:nvPicPr>
          <p:cNvPr id="13316" name="Picture 4" descr="MCHH01730_0000[1]"/>
          <p:cNvPicPr>
            <a:picLocks noChangeAspect="1" noChangeArrowheads="1"/>
          </p:cNvPicPr>
          <p:nvPr/>
        </p:nvPicPr>
        <p:blipFill>
          <a:blip r:embed="rId3" cstate="print"/>
          <a:srcRect/>
          <a:stretch>
            <a:fillRect/>
          </a:stretch>
        </p:blipFill>
        <p:spPr bwMode="auto">
          <a:xfrm>
            <a:off x="6781800" y="304800"/>
            <a:ext cx="2078038" cy="16351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a:solidFill>
                  <a:srgbClr val="FFFF00"/>
                </a:solidFill>
              </a:rPr>
              <a:t>Why Use Flashback?</a:t>
            </a:r>
          </a:p>
        </p:txBody>
      </p:sp>
      <p:sp>
        <p:nvSpPr>
          <p:cNvPr id="14339" name="Content Placeholder 2"/>
          <p:cNvSpPr>
            <a:spLocks noGrp="1"/>
          </p:cNvSpPr>
          <p:nvPr>
            <p:ph idx="1"/>
          </p:nvPr>
        </p:nvSpPr>
        <p:spPr>
          <a:xfrm>
            <a:off x="457200" y="1357946"/>
            <a:ext cx="7467600" cy="4199458"/>
          </a:xfrm>
        </p:spPr>
        <p:txBody>
          <a:bodyPr/>
          <a:lstStyle/>
          <a:p>
            <a:pPr eaLnBrk="1" hangingPunct="1"/>
            <a:endParaRPr lang="en-US" dirty="0"/>
          </a:p>
          <a:p>
            <a:pPr eaLnBrk="1" hangingPunct="1"/>
            <a:r>
              <a:rPr lang="en-US" sz="3600" dirty="0"/>
              <a:t>Lets audience understand character behavior and motivation</a:t>
            </a:r>
          </a:p>
          <a:p>
            <a:pPr eaLnBrk="1" hangingPunct="1">
              <a:buFont typeface="Wingdings 2" charset="2"/>
              <a:buNone/>
            </a:pPr>
            <a:endParaRPr lang="en-US" sz="3600" dirty="0"/>
          </a:p>
          <a:p>
            <a:pPr eaLnBrk="1" hangingPunct="1"/>
            <a:r>
              <a:rPr lang="en-US" sz="3600" dirty="0"/>
              <a:t>May give some foreshadowing clues as to the future of the characters</a:t>
            </a:r>
          </a:p>
          <a:p>
            <a:pPr eaLnBrk="1" hangingPunct="1"/>
            <a:endParaRPr lang="en-US" sz="3600" dirty="0"/>
          </a:p>
          <a:p>
            <a:pPr eaLnBrk="1" hangingPunct="1"/>
            <a:endParaRPr lang="en-US" dirty="0"/>
          </a:p>
        </p:txBody>
      </p:sp>
      <p:pic>
        <p:nvPicPr>
          <p:cNvPr id="14340" name="Picture 4" descr="MCHH01730_0000[1]"/>
          <p:cNvPicPr>
            <a:picLocks noChangeAspect="1" noChangeArrowheads="1"/>
          </p:cNvPicPr>
          <p:nvPr/>
        </p:nvPicPr>
        <p:blipFill>
          <a:blip r:embed="rId3" cstate="print"/>
          <a:srcRect/>
          <a:stretch>
            <a:fillRect/>
          </a:stretch>
        </p:blipFill>
        <p:spPr bwMode="auto">
          <a:xfrm>
            <a:off x="6679352" y="5106802"/>
            <a:ext cx="2464648" cy="175119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7470775" cy="1143000"/>
          </a:xfrm>
        </p:spPr>
        <p:txBody>
          <a:bodyPr/>
          <a:lstStyle/>
          <a:p>
            <a:r>
              <a:rPr lang="en-US">
                <a:solidFill>
                  <a:srgbClr val="FF0000"/>
                </a:solidFill>
                <a:latin typeface="AdLib BT" pitchFamily="82" charset="0"/>
              </a:rPr>
              <a:t>Creating Flashback</a:t>
            </a:r>
          </a:p>
        </p:txBody>
      </p:sp>
      <p:sp>
        <p:nvSpPr>
          <p:cNvPr id="17411" name="Rectangle 2"/>
          <p:cNvSpPr>
            <a:spLocks noChangeArrowheads="1"/>
          </p:cNvSpPr>
          <p:nvPr/>
        </p:nvSpPr>
        <p:spPr bwMode="auto">
          <a:xfrm>
            <a:off x="533400" y="1524000"/>
            <a:ext cx="6324600" cy="1631950"/>
          </a:xfrm>
          <a:prstGeom prst="rect">
            <a:avLst/>
          </a:prstGeom>
          <a:noFill/>
          <a:ln w="9525">
            <a:noFill/>
            <a:miter lim="800000"/>
            <a:headEnd/>
            <a:tailEnd/>
          </a:ln>
        </p:spPr>
        <p:txBody>
          <a:bodyPr>
            <a:prstTxWarp prst="textNoShape">
              <a:avLst/>
            </a:prstTxWarp>
            <a:spAutoFit/>
          </a:bodyPr>
          <a:lstStyle/>
          <a:p>
            <a:r>
              <a:rPr lang="en-US" sz="3200" b="1"/>
              <a:t>tip the reader that you are leaving the present</a:t>
            </a:r>
          </a:p>
          <a:p>
            <a:endParaRPr lang="en-US" b="1"/>
          </a:p>
          <a:p>
            <a:endParaRPr lang="en-US" b="1"/>
          </a:p>
        </p:txBody>
      </p:sp>
      <p:sp>
        <p:nvSpPr>
          <p:cNvPr id="17412" name="Rectangle 3"/>
          <p:cNvSpPr>
            <a:spLocks noChangeArrowheads="1"/>
          </p:cNvSpPr>
          <p:nvPr/>
        </p:nvSpPr>
        <p:spPr bwMode="auto">
          <a:xfrm>
            <a:off x="2286000" y="2819400"/>
            <a:ext cx="5562600" cy="830263"/>
          </a:xfrm>
          <a:prstGeom prst="rect">
            <a:avLst/>
          </a:prstGeom>
          <a:noFill/>
          <a:ln w="9525">
            <a:noFill/>
            <a:miter lim="800000"/>
            <a:headEnd/>
            <a:tailEnd/>
          </a:ln>
        </p:spPr>
        <p:txBody>
          <a:bodyPr>
            <a:prstTxWarp prst="textNoShape">
              <a:avLst/>
            </a:prstTxWarp>
            <a:spAutoFit/>
          </a:bodyPr>
          <a:lstStyle/>
          <a:p>
            <a:r>
              <a:rPr lang="en-US" sz="2400" b="1">
                <a:solidFill>
                  <a:srgbClr val="FFFF00"/>
                </a:solidFill>
              </a:rPr>
              <a:t>transition statement such as, "John remembered the day his father died." </a:t>
            </a:r>
            <a:endParaRPr lang="en-US" sz="2400">
              <a:solidFill>
                <a:srgbClr val="FFFF00"/>
              </a:solidFill>
            </a:endParaRPr>
          </a:p>
        </p:txBody>
      </p:sp>
      <p:sp>
        <p:nvSpPr>
          <p:cNvPr id="17413" name="Rectangle 4"/>
          <p:cNvSpPr>
            <a:spLocks noChangeArrowheads="1"/>
          </p:cNvSpPr>
          <p:nvPr/>
        </p:nvSpPr>
        <p:spPr bwMode="auto">
          <a:xfrm>
            <a:off x="152400" y="3844925"/>
            <a:ext cx="5486400" cy="1076325"/>
          </a:xfrm>
          <a:prstGeom prst="rect">
            <a:avLst/>
          </a:prstGeom>
          <a:noFill/>
          <a:ln w="9525">
            <a:noFill/>
            <a:miter lim="800000"/>
            <a:headEnd/>
            <a:tailEnd/>
          </a:ln>
        </p:spPr>
        <p:txBody>
          <a:bodyPr>
            <a:prstTxWarp prst="textNoShape">
              <a:avLst/>
            </a:prstTxWarp>
            <a:spAutoFit/>
          </a:bodyPr>
          <a:lstStyle/>
          <a:p>
            <a:r>
              <a:rPr lang="en-US" sz="3200" b="1"/>
              <a:t>clue the reader that you are returning to the present</a:t>
            </a:r>
            <a:endParaRPr lang="en-US" sz="3200"/>
          </a:p>
        </p:txBody>
      </p:sp>
      <p:sp>
        <p:nvSpPr>
          <p:cNvPr id="17414" name="Rectangle 5"/>
          <p:cNvSpPr>
            <a:spLocks noChangeArrowheads="1"/>
          </p:cNvSpPr>
          <p:nvPr/>
        </p:nvSpPr>
        <p:spPr bwMode="auto">
          <a:xfrm>
            <a:off x="3124200" y="5029200"/>
            <a:ext cx="5562600" cy="923925"/>
          </a:xfrm>
          <a:prstGeom prst="rect">
            <a:avLst/>
          </a:prstGeom>
          <a:noFill/>
          <a:ln w="9525">
            <a:noFill/>
            <a:miter lim="800000"/>
            <a:headEnd/>
            <a:tailEnd/>
          </a:ln>
        </p:spPr>
        <p:txBody>
          <a:bodyPr>
            <a:prstTxWarp prst="textNoShape">
              <a:avLst/>
            </a:prstTxWarp>
            <a:spAutoFit/>
          </a:bodyPr>
          <a:lstStyle/>
          <a:p>
            <a:r>
              <a:rPr lang="en-US" b="1">
                <a:solidFill>
                  <a:srgbClr val="FFFF00"/>
                </a:solidFill>
              </a:rPr>
              <a:t>another transition sentence ("But that was then and this was now, and John had to let the past stay in the past."</a:t>
            </a:r>
            <a:endParaRPr lang="en-US">
              <a:solidFill>
                <a:srgbClr val="FFFF00"/>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a:xfrm>
            <a:off x="2590800" y="762000"/>
            <a:ext cx="5943600" cy="1143000"/>
          </a:xfrm>
        </p:spPr>
        <p:txBody>
          <a:bodyPr/>
          <a:lstStyle/>
          <a:p>
            <a:pPr eaLnBrk="1" hangingPunct="1"/>
            <a:r>
              <a:rPr lang="en-US" sz="6000" dirty="0">
                <a:solidFill>
                  <a:srgbClr val="FFFF00"/>
                </a:solidFill>
                <a:latin typeface="Eras Demi ITC" pitchFamily="34" charset="0"/>
              </a:rPr>
              <a:t>Foreshadowing</a:t>
            </a:r>
          </a:p>
        </p:txBody>
      </p:sp>
      <p:sp>
        <p:nvSpPr>
          <p:cNvPr id="20483" name="Rectangle 3"/>
          <p:cNvSpPr>
            <a:spLocks noGrp="1"/>
          </p:cNvSpPr>
          <p:nvPr>
            <p:ph type="body" idx="1"/>
          </p:nvPr>
        </p:nvSpPr>
        <p:spPr>
          <a:xfrm>
            <a:off x="381000" y="1676400"/>
            <a:ext cx="7467600" cy="4525963"/>
          </a:xfrm>
        </p:spPr>
        <p:txBody>
          <a:bodyPr/>
          <a:lstStyle/>
          <a:p>
            <a:pPr eaLnBrk="1" hangingPunct="1">
              <a:lnSpc>
                <a:spcPct val="90000"/>
              </a:lnSpc>
              <a:buFont typeface="Wingdings 2" charset="2"/>
              <a:buNone/>
            </a:pPr>
            <a:endParaRPr lang="en-US" sz="3200" dirty="0" smtClean="0"/>
          </a:p>
          <a:p>
            <a:pPr eaLnBrk="1" hangingPunct="1">
              <a:lnSpc>
                <a:spcPct val="90000"/>
              </a:lnSpc>
              <a:buFont typeface="Wingdings 2" charset="2"/>
              <a:buNone/>
            </a:pPr>
            <a:endParaRPr lang="en-US" sz="5900" dirty="0"/>
          </a:p>
        </p:txBody>
      </p:sp>
      <p:pic>
        <p:nvPicPr>
          <p:cNvPr id="20484" name="Picture 4" descr="MCPE01503_0000[1]"/>
          <p:cNvPicPr>
            <a:picLocks noChangeAspect="1" noChangeArrowheads="1"/>
          </p:cNvPicPr>
          <p:nvPr/>
        </p:nvPicPr>
        <p:blipFill>
          <a:blip r:embed="rId3" cstate="print"/>
          <a:srcRect/>
          <a:stretch>
            <a:fillRect/>
          </a:stretch>
        </p:blipFill>
        <p:spPr bwMode="auto">
          <a:xfrm>
            <a:off x="609600" y="1066800"/>
            <a:ext cx="7010400" cy="496067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780</TotalTime>
  <Words>1021</Words>
  <Application>Microsoft Office PowerPoint</Application>
  <PresentationFormat>On-screen Show (4:3)</PresentationFormat>
  <Paragraphs>147</Paragraphs>
  <Slides>29</Slides>
  <Notes>19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Technic</vt:lpstr>
      <vt:lpstr>FORESHADOWING</vt:lpstr>
      <vt:lpstr>Definitions</vt:lpstr>
      <vt:lpstr>Flashback</vt:lpstr>
      <vt:lpstr>FLASHBACK</vt:lpstr>
      <vt:lpstr>FLASHBACK</vt:lpstr>
      <vt:lpstr>Why Use Flashback?</vt:lpstr>
      <vt:lpstr>Why Use Flashback?</vt:lpstr>
      <vt:lpstr>Creating Flashback</vt:lpstr>
      <vt:lpstr>Foreshadowing</vt:lpstr>
      <vt:lpstr>Definitions</vt:lpstr>
      <vt:lpstr>Foreshadowing</vt:lpstr>
      <vt:lpstr>What is Foreshadowing?</vt:lpstr>
      <vt:lpstr>Example of Foreshadowing</vt:lpstr>
      <vt:lpstr>Foreshadowing</vt:lpstr>
      <vt:lpstr>Foreshadowing</vt:lpstr>
      <vt:lpstr>How to create foreshadowing</vt:lpstr>
      <vt:lpstr>Foreshadowing Tip </vt:lpstr>
      <vt:lpstr>An Example…</vt:lpstr>
      <vt:lpstr>Little Red Riding Hood</vt:lpstr>
      <vt:lpstr>Foreshadowing</vt:lpstr>
      <vt:lpstr>Little Red Riding Hood</vt:lpstr>
      <vt:lpstr>Little Red Riding Hood</vt:lpstr>
      <vt:lpstr>Flashback</vt:lpstr>
      <vt:lpstr>Little Red Riding Hood</vt:lpstr>
      <vt:lpstr>Review</vt:lpstr>
      <vt:lpstr>Review</vt:lpstr>
      <vt:lpstr>Review Question 1</vt:lpstr>
      <vt:lpstr>Review Question 2</vt:lpstr>
      <vt:lpstr>Review Question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fORESHADOWING</dc:title>
  <dc:creator>amanda carol gober</dc:creator>
  <cp:lastModifiedBy>Lisa Landis</cp:lastModifiedBy>
  <cp:revision>20</cp:revision>
  <dcterms:created xsi:type="dcterms:W3CDTF">2011-09-25T21:38:19Z</dcterms:created>
  <dcterms:modified xsi:type="dcterms:W3CDTF">2012-08-18T06:03:29Z</dcterms:modified>
</cp:coreProperties>
</file>