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1" r:id="rId9"/>
    <p:sldId id="263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2" r:id="rId19"/>
    <p:sldId id="273" r:id="rId20"/>
    <p:sldId id="274" r:id="rId21"/>
    <p:sldId id="275" r:id="rId22"/>
    <p:sldId id="276" r:id="rId23"/>
    <p:sldId id="279" r:id="rId24"/>
    <p:sldId id="26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B954DC6-7EE7-48BA-B329-CDDF2BEBEFE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17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17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E3AD3-5CCD-4BF2-8573-FC043F88E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32641-23F7-47BE-972B-4FC498DD0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C0E77-8D73-41AF-9299-8E3D980DA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3843F-3345-4ED0-BAF8-B38A809ED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BF9E1-CF06-4A65-9662-9C3FE7ECA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28C47-8AB0-4872-8B62-FB4B0C9C0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9E5C3-DA6F-4B57-AD9A-CFD0CB33C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8D4B3-B8F3-42C3-BD13-24CD677264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170E-A449-4A84-B772-763D4908B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5327F-6DFE-4952-BCD0-9F700A66A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53D66ECF-FAFD-4EC9-8E20-4ED25DA5EA0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15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.towson.edu/ows/moduleDangling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new.towson.edu/ows/moduleDanglingEx3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new.towson.edu/ows/moduleDangling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new.towson.edu/ows/moduleDangling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new.towson.edu/ows/moduleDanglingEx5.htm" TargetMode="External"/><Relationship Id="rId2" Type="http://schemas.openxmlformats.org/officeDocument/2006/relationships/hyperlink" Target="http://wwwnew.towson.edu/ows/moduleDanglingEx4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new.towson/edu/ows/moduleDanglin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new.towson.edu/ows/moduleDanglingEx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Misplaced and Dangling Modifiers: A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/>
              <a:t>Catherine Wishart</a:t>
            </a:r>
          </a:p>
          <a:p>
            <a:r>
              <a:rPr lang="en-US" sz="1800"/>
              <a:t>Literacy Coach</a:t>
            </a:r>
          </a:p>
          <a:p>
            <a:endParaRPr lang="en-US" sz="1800"/>
          </a:p>
          <a:p>
            <a:r>
              <a:rPr lang="en-US" sz="1800"/>
              <a:t>Adjunct Instructor</a:t>
            </a:r>
          </a:p>
          <a:p>
            <a:r>
              <a:rPr lang="en-US" sz="1800"/>
              <a:t>Burlington County College</a:t>
            </a:r>
          </a:p>
        </p:txBody>
      </p:sp>
      <p:pic>
        <p:nvPicPr>
          <p:cNvPr id="2052" name="Picture 4" descr="danglin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7338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Correct Answers Are….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 </a:t>
            </a:r>
            <a:r>
              <a:rPr lang="en-US" b="1" i="1"/>
              <a:t>made nearly</a:t>
            </a:r>
            <a:r>
              <a:rPr lang="en-US"/>
              <a:t> $100.00 today.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When we opened the </a:t>
            </a:r>
            <a:r>
              <a:rPr lang="en-US" b="1" i="1"/>
              <a:t>woman’s leather</a:t>
            </a:r>
            <a:r>
              <a:rPr lang="en-US"/>
              <a:t> purse, we found the missing keys.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The job </a:t>
            </a:r>
            <a:r>
              <a:rPr lang="en-US" b="1" i="1"/>
              <a:t>took scarcely </a:t>
            </a:r>
            <a:r>
              <a:rPr lang="en-US"/>
              <a:t> an hour to complete.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 </a:t>
            </a:r>
            <a:r>
              <a:rPr lang="en-US" b="1" i="1"/>
              <a:t>have only</a:t>
            </a:r>
            <a:r>
              <a:rPr lang="en-US"/>
              <a:t> five minutes to talk with you.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The </a:t>
            </a:r>
            <a:r>
              <a:rPr lang="en-US" b="1" i="1"/>
              <a:t>Honda’s striking</a:t>
            </a:r>
            <a:r>
              <a:rPr lang="en-US"/>
              <a:t> paint job made everyone gasp.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Misplaced Prepositional Phrases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you place a prepositional phrase in the wrong place, all sorts of funny things can happen. Be careful!</a:t>
            </a:r>
          </a:p>
          <a:p>
            <a:pPr>
              <a:lnSpc>
                <a:spcPct val="90000"/>
              </a:lnSpc>
            </a:pPr>
            <a:r>
              <a:rPr lang="en-US"/>
              <a:t>Christine made the brownies for her aunt </a:t>
            </a:r>
            <a:r>
              <a:rPr lang="en-US" i="1"/>
              <a:t>with chocolate icing. </a:t>
            </a:r>
          </a:p>
          <a:p>
            <a:pPr lvl="1">
              <a:lnSpc>
                <a:spcPct val="90000"/>
              </a:lnSpc>
            </a:pPr>
            <a:r>
              <a:rPr lang="en-US"/>
              <a:t>What is a woman doing running around covered in chocolate icing? </a:t>
            </a:r>
          </a:p>
          <a:p>
            <a:pPr>
              <a:lnSpc>
                <a:spcPct val="90000"/>
              </a:lnSpc>
            </a:pPr>
            <a:r>
              <a:rPr lang="en-US"/>
              <a:t>Christine made brownies </a:t>
            </a:r>
            <a:r>
              <a:rPr lang="en-US" i="1"/>
              <a:t>with chocolate icing </a:t>
            </a:r>
            <a:r>
              <a:rPr lang="en-US"/>
              <a:t>for her aunt.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Out For Verbals!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Verbals are verbs that end in –ing or that have the word “to” before them. </a:t>
            </a:r>
          </a:p>
          <a:p>
            <a:pPr>
              <a:lnSpc>
                <a:spcPct val="90000"/>
              </a:lnSpc>
            </a:pPr>
            <a:r>
              <a:rPr lang="en-US" sz="2400"/>
              <a:t>Laila and Rachel talked about dancing in the kitchen </a:t>
            </a:r>
            <a:r>
              <a:rPr lang="en-US" sz="2400" i="1"/>
              <a:t>making grilled tuna. 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I wish </a:t>
            </a:r>
            <a:r>
              <a:rPr lang="en-US" sz="2000" b="1"/>
              <a:t>my </a:t>
            </a:r>
            <a:r>
              <a:rPr lang="en-US" sz="2000"/>
              <a:t>kitchen could make grilled tuna!</a:t>
            </a:r>
          </a:p>
          <a:p>
            <a:pPr>
              <a:lnSpc>
                <a:spcPct val="90000"/>
              </a:lnSpc>
            </a:pPr>
            <a:r>
              <a:rPr lang="en-US" sz="2400"/>
              <a:t>Laila and Rachel, making grilled tuna, talked about dancing in the kitchen.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 guess Rachel Ray had Laila Ali as a guest. </a:t>
            </a:r>
          </a:p>
          <a:p>
            <a:pPr>
              <a:lnSpc>
                <a:spcPct val="90000"/>
              </a:lnSpc>
            </a:pPr>
            <a:r>
              <a:rPr lang="en-US" sz="2400"/>
              <a:t>Drew and Alex drew pictures for Mom to show.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Is Mom showing the pictures, or are they showing the pictures to Mom?</a:t>
            </a:r>
          </a:p>
          <a:p>
            <a:pPr>
              <a:lnSpc>
                <a:spcPct val="90000"/>
              </a:lnSpc>
            </a:pPr>
            <a:r>
              <a:rPr lang="en-US" sz="2400"/>
              <a:t>Drew and Alex drew pictures to show to Mom.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That makes more sense, doesn’t it? Or is Mom a braggart? 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And Don’t Forget Those Clumsy Clauses!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 sure that clauses modify (describe) the noun you want them to modify. </a:t>
            </a:r>
          </a:p>
          <a:p>
            <a:r>
              <a:rPr lang="en-US"/>
              <a:t>The mechanic drove out the car to Joe </a:t>
            </a:r>
            <a:r>
              <a:rPr lang="en-US" i="1"/>
              <a:t>that was lubricated. </a:t>
            </a:r>
            <a:endParaRPr lang="en-US"/>
          </a:p>
          <a:p>
            <a:pPr lvl="1"/>
            <a:r>
              <a:rPr lang="en-US"/>
              <a:t>Was Joe just at the bar? </a:t>
            </a:r>
          </a:p>
          <a:p>
            <a:r>
              <a:rPr lang="en-US"/>
              <a:t>The mechanic drove out the car </a:t>
            </a:r>
            <a:r>
              <a:rPr lang="en-US" i="1"/>
              <a:t>that was lubricated </a:t>
            </a:r>
            <a:r>
              <a:rPr lang="en-US"/>
              <a:t>to Joe. </a:t>
            </a:r>
          </a:p>
          <a:p>
            <a:pPr lvl="1"/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Next to the lamp, Dawn piled the books </a:t>
            </a:r>
            <a:r>
              <a:rPr lang="en-US" i="1"/>
              <a:t>that she turned on. </a:t>
            </a:r>
            <a:endParaRPr lang="en-US"/>
          </a:p>
          <a:p>
            <a:pPr lvl="1"/>
            <a:r>
              <a:rPr lang="en-US"/>
              <a:t>Are these audio books? How did Dawn turn on a book? </a:t>
            </a:r>
          </a:p>
          <a:p>
            <a:r>
              <a:rPr lang="en-US"/>
              <a:t>Dawn piled the books next to the lamp </a:t>
            </a:r>
            <a:r>
              <a:rPr lang="en-US" i="1"/>
              <a:t>that she had turned on. </a:t>
            </a:r>
            <a:endParaRPr lang="en-US"/>
          </a:p>
        </p:txBody>
      </p:sp>
      <p:pic>
        <p:nvPicPr>
          <p:cNvPr id="21508" name="Picture 4" descr="MCj039694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0"/>
            <a:ext cx="1406525" cy="1843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Don’t Play “Monkey in the Middle!”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When you move the phrase or clause that was a problem, don’t plop it in between two nouns!</a:t>
            </a:r>
          </a:p>
          <a:p>
            <a:pPr>
              <a:lnSpc>
                <a:spcPct val="80000"/>
              </a:lnSpc>
            </a:pPr>
            <a:r>
              <a:rPr lang="en-US" sz="2800"/>
              <a:t>The teacher said </a:t>
            </a:r>
            <a:r>
              <a:rPr lang="en-US" sz="2800" i="1"/>
              <a:t>on Monday </a:t>
            </a:r>
            <a:r>
              <a:rPr lang="en-US" sz="2800"/>
              <a:t>she would return our essays.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Did the teacher tell the class on Monday, or did she promise them for Monday? </a:t>
            </a:r>
          </a:p>
          <a:p>
            <a:pPr>
              <a:lnSpc>
                <a:spcPct val="80000"/>
              </a:lnSpc>
            </a:pPr>
            <a:r>
              <a:rPr lang="en-US" sz="2800"/>
              <a:t>The teacher said she would return our essays </a:t>
            </a:r>
            <a:r>
              <a:rPr lang="en-US" sz="2800" i="1"/>
              <a:t>on Monday.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Or – </a:t>
            </a:r>
            <a:r>
              <a:rPr lang="en-US" sz="2800" i="1"/>
              <a:t>On Monday, </a:t>
            </a:r>
            <a:r>
              <a:rPr lang="en-US" sz="2800"/>
              <a:t>the teacher said she would return our essays.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Source: </a:t>
            </a:r>
            <a:r>
              <a:rPr lang="en-US" sz="1200">
                <a:hlinkClick r:id="rId2"/>
              </a:rPr>
              <a:t>http://www.new.towson.edu/ows/moduleDangling.com</a:t>
            </a:r>
            <a:r>
              <a:rPr lang="en-US" sz="12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Practice Again!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The fans stood in line to buy tickets for the show for twenty minutes.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Marian read a chilling article in </a:t>
            </a:r>
            <a:r>
              <a:rPr lang="en-US" sz="2400" i="1"/>
              <a:t>The New York Times </a:t>
            </a:r>
            <a:r>
              <a:rPr lang="en-US" sz="2400"/>
              <a:t>about the effects of mercury poisoning.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The salesman sold the picture to that woman in the silver frame.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We gave the old clothes to a local charity that had been piled up in the basement.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The grass that was covered by the snow was creating a lush carpet of green.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The terrified patient spoke to the doctor with a terminal disease.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The student pleaded with the instructor who cheated on the test.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200"/>
              <a:t>Source:</a:t>
            </a:r>
            <a:r>
              <a:rPr lang="en-US" sz="2400"/>
              <a:t> </a:t>
            </a:r>
            <a:r>
              <a:rPr lang="en-US" sz="1200">
                <a:hlinkClick r:id="rId2"/>
              </a:rPr>
              <a:t>http://wwwnew.towson.edu/ows/moduleDanglingEx3.htm</a:t>
            </a:r>
            <a:endParaRPr lang="en-US" sz="12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200"/>
              <a:t>http://wwwnew.towson.edu/ows/moduleDanglingEx2.htm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Answers Are…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fans stood in line </a:t>
            </a:r>
            <a:r>
              <a:rPr lang="en-US" sz="2400" b="1" i="1"/>
              <a:t>for twenty minutes </a:t>
            </a:r>
            <a:r>
              <a:rPr lang="en-US" sz="2400"/>
              <a:t>to buy tickets for the show.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b="1" i="1"/>
              <a:t>In </a:t>
            </a:r>
            <a:r>
              <a:rPr lang="en-US" sz="2400" b="1"/>
              <a:t>The New York Times, </a:t>
            </a:r>
            <a:r>
              <a:rPr lang="en-US" sz="2400"/>
              <a:t>Marian read a chilling article about the effects of mercury poisoning.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salesman sold the picture </a:t>
            </a:r>
            <a:r>
              <a:rPr lang="en-US" sz="2400" b="1" i="1"/>
              <a:t>in the silver frame </a:t>
            </a:r>
            <a:r>
              <a:rPr lang="en-US" sz="2400"/>
              <a:t>to that woman.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We gave the old clothes </a:t>
            </a:r>
            <a:r>
              <a:rPr lang="en-US" sz="2400" b="1" i="1"/>
              <a:t>that had been piled up in the basement </a:t>
            </a:r>
            <a:r>
              <a:rPr lang="en-US" sz="2400"/>
              <a:t>to a local charity.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grass that was </a:t>
            </a:r>
            <a:r>
              <a:rPr lang="en-US" sz="2400" b="1" i="1"/>
              <a:t>creating a lush carpet of green was </a:t>
            </a:r>
            <a:r>
              <a:rPr lang="en-US" sz="2400"/>
              <a:t>covered by the snow.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terrified patient </a:t>
            </a:r>
            <a:r>
              <a:rPr lang="en-US" sz="2400" b="1" i="1"/>
              <a:t>with a terminal disease </a:t>
            </a:r>
            <a:r>
              <a:rPr lang="en-US" sz="2400"/>
              <a:t>spoke to the doctor.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/>
              <a:t>The student </a:t>
            </a:r>
            <a:r>
              <a:rPr lang="en-US" sz="2400" b="1" i="1"/>
              <a:t>who cheated on the test </a:t>
            </a:r>
            <a:r>
              <a:rPr lang="en-US" sz="2400"/>
              <a:t>pleaded with the instructor.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Dangling Modifiers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Live things and machines do actions – if there is an action verb in your sentence, there must also be a living thing or a machine that does the action.</a:t>
            </a:r>
          </a:p>
          <a:p>
            <a:r>
              <a:rPr lang="en-US"/>
              <a:t>Whenever you have dangling modifier, you must add words to the sentence. Simply rearranging the sentence will </a:t>
            </a:r>
            <a:r>
              <a:rPr lang="en-US" b="1"/>
              <a:t>not </a:t>
            </a:r>
            <a:r>
              <a:rPr lang="en-US"/>
              <a:t>fix the problem.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Dangling Modifiers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Staring out over the ocean, the hurricane force winds were daunting.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hurricane is not alive, and it is not a machine. It cannot stare anywhere. Add a person.</a:t>
            </a:r>
          </a:p>
          <a:p>
            <a:pPr>
              <a:lnSpc>
                <a:spcPct val="80000"/>
              </a:lnSpc>
            </a:pPr>
            <a:r>
              <a:rPr lang="en-US" sz="2800"/>
              <a:t>Staring out over the ocean, </a:t>
            </a:r>
            <a:r>
              <a:rPr lang="en-US" sz="2800" i="1"/>
              <a:t>Matt saw</a:t>
            </a:r>
            <a:r>
              <a:rPr lang="en-US" sz="2800"/>
              <a:t> the daunting hurricane force winds. </a:t>
            </a:r>
          </a:p>
          <a:p>
            <a:pPr>
              <a:lnSpc>
                <a:spcPct val="80000"/>
              </a:lnSpc>
            </a:pPr>
            <a:r>
              <a:rPr lang="en-US" sz="2800"/>
              <a:t>When in third grade, my mother went back to college.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This is a matter of logic – my mother could not have gone back to college in 3</a:t>
            </a:r>
            <a:r>
              <a:rPr lang="en-US" sz="2400" baseline="30000"/>
              <a:t>rd</a:t>
            </a:r>
            <a:r>
              <a:rPr lang="en-US" sz="2400"/>
              <a:t> grade.</a:t>
            </a:r>
          </a:p>
          <a:p>
            <a:pPr>
              <a:lnSpc>
                <a:spcPct val="80000"/>
              </a:lnSpc>
            </a:pPr>
            <a:r>
              <a:rPr lang="en-US" sz="2800"/>
              <a:t>When </a:t>
            </a:r>
            <a:r>
              <a:rPr lang="en-US" sz="2800" i="1"/>
              <a:t>I was</a:t>
            </a:r>
            <a:r>
              <a:rPr lang="en-US" sz="2800"/>
              <a:t> in third grade, my mother went back to college.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Misplaced Modifier?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b="1"/>
              <a:t>modifier </a:t>
            </a:r>
            <a:r>
              <a:rPr lang="en-US"/>
              <a:t>is a word, phrase, or clause that describes or changes the meaning of another word, phrase or clause in some way.</a:t>
            </a:r>
          </a:p>
          <a:p>
            <a:r>
              <a:rPr lang="en-US"/>
              <a:t>A </a:t>
            </a:r>
            <a:r>
              <a:rPr lang="en-US" b="1"/>
              <a:t>misplaced modifier </a:t>
            </a:r>
            <a:r>
              <a:rPr lang="en-US"/>
              <a:t>means that there is a separation of space between the word, phrase, or clause and the modifier. </a:t>
            </a:r>
          </a:p>
          <a:p>
            <a:r>
              <a:rPr lang="en-US"/>
              <a:t>When a modifier is misplaced, your meaning gets really fuzzy.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Fixing Dangling Modifiers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Change the main part of the sentence so it </a:t>
            </a:r>
            <a:r>
              <a:rPr lang="en-US" sz="2800" b="1"/>
              <a:t>begins </a:t>
            </a:r>
            <a:r>
              <a:rPr lang="en-US" sz="2800"/>
              <a:t>with the term </a:t>
            </a:r>
            <a:r>
              <a:rPr lang="en-US" sz="2800" b="1"/>
              <a:t>actually modified.</a:t>
            </a: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This change will put the modifier </a:t>
            </a:r>
            <a:r>
              <a:rPr lang="en-US" sz="2400" b="1"/>
              <a:t>next to </a:t>
            </a:r>
            <a:r>
              <a:rPr lang="en-US" sz="2400"/>
              <a:t>the term it modifies. </a:t>
            </a:r>
          </a:p>
          <a:p>
            <a:pPr>
              <a:lnSpc>
                <a:spcPct val="80000"/>
              </a:lnSpc>
            </a:pPr>
            <a:r>
              <a:rPr lang="en-US" sz="2800" b="1"/>
              <a:t>Looking toward the west, </a:t>
            </a:r>
            <a:r>
              <a:rPr lang="en-US" sz="2800"/>
              <a:t>a funnel shaped cloud stirred up dust. (Incorrect)</a:t>
            </a:r>
            <a:endParaRPr lang="en-US" sz="2800" b="1"/>
          </a:p>
          <a:p>
            <a:pPr>
              <a:lnSpc>
                <a:spcPct val="80000"/>
              </a:lnSpc>
            </a:pPr>
            <a:r>
              <a:rPr lang="en-US" sz="2800" b="1"/>
              <a:t>Looking toward the west, </a:t>
            </a:r>
            <a:r>
              <a:rPr lang="en-US" sz="2800" i="1"/>
              <a:t>I saw </a:t>
            </a:r>
            <a:r>
              <a:rPr lang="en-US" sz="2800"/>
              <a:t>a funnel shaped cloud stir up dust. (Correct)</a:t>
            </a:r>
          </a:p>
          <a:p>
            <a:pPr>
              <a:lnSpc>
                <a:spcPct val="80000"/>
              </a:lnSpc>
            </a:pPr>
            <a:r>
              <a:rPr lang="en-US" sz="2800" b="1"/>
              <a:t>Walking to the movies, </a:t>
            </a:r>
            <a:r>
              <a:rPr lang="en-US" sz="2800"/>
              <a:t>the cloudburst drenched Jim. (Incorrect)</a:t>
            </a:r>
          </a:p>
          <a:p>
            <a:pPr>
              <a:lnSpc>
                <a:spcPct val="80000"/>
              </a:lnSpc>
            </a:pPr>
            <a:r>
              <a:rPr lang="en-US" sz="2800" b="1"/>
              <a:t>Walking to the movies, </a:t>
            </a:r>
            <a:r>
              <a:rPr lang="en-US" sz="2800" i="1"/>
              <a:t>Jim was drenched</a:t>
            </a:r>
            <a:r>
              <a:rPr lang="en-US" sz="2800"/>
              <a:t> by the cloudburst. (Correct).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Source: </a:t>
            </a:r>
            <a:r>
              <a:rPr lang="en-US" sz="1400" b="1">
                <a:hlinkClick r:id="rId2"/>
              </a:rPr>
              <a:t>http://wwwnew.towson.edu/ows/moduleDangling.htm</a:t>
            </a:r>
            <a:r>
              <a:rPr lang="en-US" sz="1400" b="1"/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Another Way to Fix Dangling Modifiers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Change the dangling modifier phrase to a subordinate clause, creating a subject and verb.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Leave the rest of the sentence as it is. </a:t>
            </a:r>
          </a:p>
          <a:p>
            <a:pPr>
              <a:lnSpc>
                <a:spcPct val="80000"/>
              </a:lnSpc>
            </a:pPr>
            <a:r>
              <a:rPr lang="en-US" sz="2800" b="1"/>
              <a:t>When nine years old, </a:t>
            </a:r>
            <a:r>
              <a:rPr lang="en-US" sz="2800"/>
              <a:t>my father enrolled in medical school. (Incorrect)</a:t>
            </a:r>
          </a:p>
          <a:p>
            <a:pPr>
              <a:lnSpc>
                <a:spcPct val="80000"/>
              </a:lnSpc>
            </a:pPr>
            <a:r>
              <a:rPr lang="en-US" sz="2800" b="1"/>
              <a:t>When </a:t>
            </a:r>
            <a:r>
              <a:rPr lang="en-US" sz="2800" b="1" i="1"/>
              <a:t>I was </a:t>
            </a:r>
            <a:r>
              <a:rPr lang="en-US" sz="2800" b="1"/>
              <a:t>nine years old, </a:t>
            </a:r>
            <a:r>
              <a:rPr lang="en-US" sz="2800"/>
              <a:t>my father enrolled in medical school. (Correct)</a:t>
            </a:r>
          </a:p>
          <a:p>
            <a:pPr>
              <a:lnSpc>
                <a:spcPct val="80000"/>
              </a:lnSpc>
            </a:pPr>
            <a:r>
              <a:rPr lang="en-US" sz="2800" b="1"/>
              <a:t>Having been fixed the night before, </a:t>
            </a:r>
            <a:r>
              <a:rPr lang="en-US" sz="2800"/>
              <a:t>Priscilla could use the car. (Incorrect)</a:t>
            </a:r>
          </a:p>
          <a:p>
            <a:pPr>
              <a:lnSpc>
                <a:spcPct val="80000"/>
              </a:lnSpc>
            </a:pPr>
            <a:r>
              <a:rPr lang="en-US" sz="2800" b="1"/>
              <a:t>Since </a:t>
            </a:r>
            <a:r>
              <a:rPr lang="en-US" sz="2800" b="1" i="1"/>
              <a:t>the car had been </a:t>
            </a:r>
            <a:r>
              <a:rPr lang="en-US" sz="2800" b="1"/>
              <a:t>fixed the night before, </a:t>
            </a:r>
            <a:r>
              <a:rPr lang="en-US" sz="2800"/>
              <a:t>Priscilla could use it. (Correct)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/>
              <a:t>Source: </a:t>
            </a:r>
            <a:r>
              <a:rPr lang="en-US" sz="1400" b="1">
                <a:hlinkClick r:id="rId2"/>
              </a:rPr>
              <a:t>http://wwwnew.towson.edu/ows/moduleDangling.htm</a:t>
            </a:r>
            <a:endParaRPr lang="en-US" sz="1400" b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Fix Dangling Modifiers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Leaving quickly, my car lights were left on.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After explaining that I had lost my wallet, the waiter allowed me to pay by check.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To complete a degree in anthropology, at least two history courses must be taken.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Once filled with ink, Gina can write for hours before the pen runs dry.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In selecting her next car, cost was determined by Linda’s paycheck.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hlinkClick r:id="rId2"/>
              </a:rPr>
              <a:t>http://wwwnew.towson.edu/ows/moduleDanglingEx4.htm</a:t>
            </a:r>
            <a:r>
              <a:rPr lang="en-US" sz="1400"/>
              <a:t> </a:t>
            </a:r>
            <a:r>
              <a:rPr lang="en-US" sz="280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400">
                <a:hlinkClick r:id="rId3"/>
              </a:rPr>
              <a:t>http://wwwnew.towson.edu/ows/moduleDanglingEx5.htm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2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 The Answers Are…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Leaving quickly, </a:t>
            </a:r>
            <a:r>
              <a:rPr lang="en-US" sz="2800" b="1" i="1"/>
              <a:t> I left </a:t>
            </a:r>
            <a:r>
              <a:rPr lang="en-US" sz="2800"/>
              <a:t>my car lights on.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After </a:t>
            </a:r>
            <a:r>
              <a:rPr lang="en-US" sz="2800" b="1" i="1"/>
              <a:t>I explained</a:t>
            </a:r>
            <a:r>
              <a:rPr lang="en-US" sz="2800"/>
              <a:t> that I had lost my wallet, the waiter allowed me to pay by check.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To complete a degree in anthropology, </a:t>
            </a:r>
            <a:r>
              <a:rPr lang="en-US" sz="2800" b="1" i="1"/>
              <a:t>a student must take </a:t>
            </a:r>
            <a:r>
              <a:rPr lang="en-US" sz="2800"/>
              <a:t>at least two history courses.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Once </a:t>
            </a:r>
            <a:r>
              <a:rPr lang="en-US" sz="2800" b="1" i="1"/>
              <a:t>the pen is </a:t>
            </a:r>
            <a:r>
              <a:rPr lang="en-US" sz="2800"/>
              <a:t>filled with ink, Gina can write for hours before the pen runs dry.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/>
              <a:t>In selecting her next car, </a:t>
            </a:r>
            <a:r>
              <a:rPr lang="en-US" sz="2800" b="1" i="1"/>
              <a:t>Linda determined the cost by her paycheck. </a:t>
            </a: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Source: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hlinkClick r:id="rId2"/>
              </a:rPr>
              <a:t>http://wwwnew.towson/edu/ows/moduleDangling.htm#%20Misplaced%20phrases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This website has lots of great self-teaching units for different grammar issues, including: </a:t>
            </a:r>
          </a:p>
          <a:p>
            <a:pPr lvl="1">
              <a:lnSpc>
                <a:spcPct val="90000"/>
              </a:lnSpc>
            </a:pPr>
            <a:r>
              <a:rPr lang="en-US"/>
              <a:t>Verbs</a:t>
            </a:r>
          </a:p>
          <a:p>
            <a:pPr lvl="1">
              <a:lnSpc>
                <a:spcPct val="90000"/>
              </a:lnSpc>
            </a:pPr>
            <a:r>
              <a:rPr lang="en-US"/>
              <a:t>Conjunctions</a:t>
            </a:r>
          </a:p>
          <a:p>
            <a:pPr lvl="1">
              <a:lnSpc>
                <a:spcPct val="90000"/>
              </a:lnSpc>
            </a:pPr>
            <a:r>
              <a:rPr lang="en-US"/>
              <a:t>Pronoun Case</a:t>
            </a:r>
          </a:p>
          <a:p>
            <a:pPr lvl="1">
              <a:lnSpc>
                <a:spcPct val="90000"/>
              </a:lnSpc>
            </a:pPr>
            <a:r>
              <a:rPr lang="en-US"/>
              <a:t>Commas</a:t>
            </a:r>
          </a:p>
          <a:p>
            <a:pPr lvl="1">
              <a:lnSpc>
                <a:spcPct val="90000"/>
              </a:lnSpc>
            </a:pPr>
            <a:r>
              <a:rPr lang="en-US"/>
              <a:t>Commonly Confused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Let’s Look At These for the Real Meaning….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 her way to work, Elaine saw the </a:t>
            </a:r>
            <a:r>
              <a:rPr lang="en-US" i="1"/>
              <a:t>silver woman’s earring </a:t>
            </a:r>
            <a:r>
              <a:rPr lang="en-US"/>
              <a:t>laying on the park bench. </a:t>
            </a:r>
          </a:p>
          <a:p>
            <a:pPr lvl="1"/>
            <a:r>
              <a:rPr lang="en-US"/>
              <a:t>This sentence implies that there is a </a:t>
            </a:r>
            <a:r>
              <a:rPr lang="en-US" i="1"/>
              <a:t>silver woman</a:t>
            </a:r>
            <a:r>
              <a:rPr lang="en-US"/>
              <a:t> who left her earring on the park bench, not that the earring itself is silver. </a:t>
            </a:r>
          </a:p>
          <a:p>
            <a:r>
              <a:rPr lang="en-US"/>
              <a:t>On her way to work, Elaine saw the </a:t>
            </a:r>
            <a:r>
              <a:rPr lang="en-US" i="1"/>
              <a:t>woman’s silver earring </a:t>
            </a:r>
            <a:r>
              <a:rPr lang="en-US"/>
              <a:t>laying on the park bench. </a:t>
            </a:r>
          </a:p>
          <a:p>
            <a:pPr lvl="1"/>
            <a:r>
              <a:rPr lang="en-US"/>
              <a:t>Now the earring is silver instead of the woman.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Watch Those Adverbs!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Placement of adverbs (many words that end in –ly are adverbs) can change meanings to funny things. </a:t>
            </a:r>
          </a:p>
          <a:p>
            <a:pPr>
              <a:lnSpc>
                <a:spcPct val="90000"/>
              </a:lnSpc>
            </a:pPr>
            <a:r>
              <a:rPr lang="en-US" sz="2800"/>
              <a:t>We drove off in the car we had just bought quickly.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Did we </a:t>
            </a:r>
            <a:r>
              <a:rPr lang="en-US" sz="2400" i="1"/>
              <a:t>buy</a:t>
            </a:r>
            <a:r>
              <a:rPr lang="en-US" sz="2400"/>
              <a:t> the car quickly, or did we </a:t>
            </a:r>
            <a:r>
              <a:rPr lang="en-US" sz="2400" i="1"/>
              <a:t>drive</a:t>
            </a:r>
            <a:r>
              <a:rPr lang="en-US" sz="2400"/>
              <a:t> the car quickly? </a:t>
            </a:r>
          </a:p>
          <a:p>
            <a:pPr>
              <a:lnSpc>
                <a:spcPct val="90000"/>
              </a:lnSpc>
            </a:pPr>
            <a:r>
              <a:rPr lang="en-US" sz="2800"/>
              <a:t>We quickly drove off in the car we had just bought.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Okay! We must have made a great deal and were afraid the dealership would change its mind!</a:t>
            </a:r>
          </a:p>
          <a:p>
            <a:pPr>
              <a:lnSpc>
                <a:spcPct val="90000"/>
              </a:lnSpc>
            </a:pPr>
            <a:r>
              <a:rPr lang="en-US" sz="2800"/>
              <a:t>Other adverbs that don’t end in –ly to watch: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Only, just, almost.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Stolen?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i="1"/>
              <a:t>stolen man’s wallet</a:t>
            </a:r>
            <a:r>
              <a:rPr lang="en-US"/>
              <a:t> was placed on the police department’s counter. </a:t>
            </a:r>
          </a:p>
          <a:p>
            <a:pPr lvl="1"/>
            <a:r>
              <a:rPr lang="en-US"/>
              <a:t>Was the man stolen, or was the wallet stolen?</a:t>
            </a:r>
          </a:p>
          <a:p>
            <a:r>
              <a:rPr lang="en-US"/>
              <a:t>The </a:t>
            </a:r>
            <a:r>
              <a:rPr lang="en-US" i="1"/>
              <a:t>man’s stolen wallet </a:t>
            </a:r>
            <a:r>
              <a:rPr lang="en-US"/>
              <a:t>was placed on the police department’s counter. </a:t>
            </a:r>
          </a:p>
          <a:p>
            <a:pPr lvl="1"/>
            <a:r>
              <a:rPr lang="en-US"/>
              <a:t>Oh…. So the </a:t>
            </a:r>
            <a:r>
              <a:rPr lang="en-US" i="1"/>
              <a:t>wallet </a:t>
            </a:r>
            <a:r>
              <a:rPr lang="en-US"/>
              <a:t>was stolen and not the </a:t>
            </a:r>
            <a:r>
              <a:rPr lang="en-US" i="1"/>
              <a:t>man!</a:t>
            </a:r>
            <a:endParaRPr lang="en-US"/>
          </a:p>
        </p:txBody>
      </p:sp>
      <p:pic>
        <p:nvPicPr>
          <p:cNvPr id="11268" name="Picture 4" descr="MCj02371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029200"/>
            <a:ext cx="1352550" cy="1524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1219200"/>
          </a:xfrm>
        </p:spPr>
        <p:txBody>
          <a:bodyPr/>
          <a:lstStyle/>
          <a:p>
            <a:r>
              <a:rPr lang="en-US" sz="3600" b="1"/>
              <a:t>Troublesome Words That Indicate Number….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Almost and nearly mean </a:t>
            </a:r>
            <a:r>
              <a:rPr lang="en-US" sz="2800" i="1"/>
              <a:t>close to</a:t>
            </a:r>
            <a:r>
              <a:rPr lang="en-US" sz="2800"/>
              <a:t> – nouns can be counted; verbs cannot be counted, so these words should be next to the </a:t>
            </a:r>
            <a:r>
              <a:rPr lang="en-US" sz="2800" b="1"/>
              <a:t>noun. 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He </a:t>
            </a:r>
            <a:r>
              <a:rPr lang="en-US" sz="2800" i="1"/>
              <a:t>nearly swam</a:t>
            </a:r>
            <a:r>
              <a:rPr lang="en-US" sz="2800"/>
              <a:t> for an hour.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can somebody </a:t>
            </a:r>
            <a:r>
              <a:rPr lang="en-US" sz="2400" i="1"/>
              <a:t>nearly swim</a:t>
            </a:r>
            <a:r>
              <a:rPr lang="en-US" sz="2400"/>
              <a:t>? Is he in the water, or is he on dry land? </a:t>
            </a:r>
          </a:p>
          <a:p>
            <a:pPr>
              <a:lnSpc>
                <a:spcPct val="90000"/>
              </a:lnSpc>
            </a:pPr>
            <a:r>
              <a:rPr lang="en-US" sz="2800"/>
              <a:t>He </a:t>
            </a:r>
            <a:r>
              <a:rPr lang="en-US" sz="2800" i="1"/>
              <a:t>swam for </a:t>
            </a:r>
            <a:r>
              <a:rPr lang="en-US" sz="2800" i="1" u="sng"/>
              <a:t>nearly </a:t>
            </a:r>
            <a:r>
              <a:rPr lang="en-US" sz="2800"/>
              <a:t>an hour. </a:t>
            </a:r>
          </a:p>
          <a:p>
            <a:pPr>
              <a:lnSpc>
                <a:spcPct val="90000"/>
              </a:lnSpc>
            </a:pPr>
            <a:r>
              <a:rPr lang="en-US" sz="2800"/>
              <a:t>It </a:t>
            </a:r>
            <a:r>
              <a:rPr lang="en-US" sz="2800" i="1"/>
              <a:t>almost cost </a:t>
            </a:r>
            <a:r>
              <a:rPr lang="en-US" sz="2800"/>
              <a:t>me $800 for my car insurance.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 you have any car insurance? If it </a:t>
            </a:r>
            <a:r>
              <a:rPr lang="en-US" sz="2400" i="1"/>
              <a:t>almost cost </a:t>
            </a:r>
            <a:r>
              <a:rPr lang="en-US" sz="2400"/>
              <a:t>you, did you actually get the policy, or did you find a cheaper one someplace else? </a:t>
            </a:r>
          </a:p>
          <a:p>
            <a:pPr>
              <a:lnSpc>
                <a:spcPct val="90000"/>
              </a:lnSpc>
            </a:pPr>
            <a:r>
              <a:rPr lang="en-US" sz="2800"/>
              <a:t>It </a:t>
            </a:r>
            <a:r>
              <a:rPr lang="en-US" sz="2800" i="1"/>
              <a:t>cost me almost </a:t>
            </a:r>
            <a:r>
              <a:rPr lang="en-US" sz="2800"/>
              <a:t>$800 for my car insurance.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Forget </a:t>
            </a:r>
            <a:r>
              <a:rPr lang="en-US" i="1"/>
              <a:t>Merely </a:t>
            </a:r>
            <a:r>
              <a:rPr lang="en-US"/>
              <a:t>and </a:t>
            </a:r>
            <a:r>
              <a:rPr lang="en-US" i="1"/>
              <a:t>Only!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/>
              <a:t>Joey </a:t>
            </a:r>
            <a:r>
              <a:rPr lang="en-US" i="1"/>
              <a:t>only gave </a:t>
            </a:r>
            <a:r>
              <a:rPr lang="en-US"/>
              <a:t>his mother $50.00 towards the rent. </a:t>
            </a:r>
          </a:p>
          <a:p>
            <a:pPr lvl="1"/>
            <a:r>
              <a:rPr lang="en-US"/>
              <a:t>Joey was the only one who gave anything.</a:t>
            </a:r>
          </a:p>
          <a:p>
            <a:r>
              <a:rPr lang="en-US"/>
              <a:t>Joey gave his mother </a:t>
            </a:r>
            <a:r>
              <a:rPr lang="en-US" i="1"/>
              <a:t>only $50.00 </a:t>
            </a:r>
            <a:r>
              <a:rPr lang="en-US"/>
              <a:t>toward the rent. </a:t>
            </a:r>
          </a:p>
          <a:p>
            <a:pPr lvl="1"/>
            <a:r>
              <a:rPr lang="en-US"/>
              <a:t>Shouldn’t Joey be helping out more? </a:t>
            </a:r>
          </a:p>
          <a:p>
            <a:pPr lvl="2"/>
            <a:r>
              <a:rPr lang="en-US"/>
              <a:t>The same thing happens to these sentences                 if we replace the word </a:t>
            </a:r>
            <a:r>
              <a:rPr lang="en-US" i="1"/>
              <a:t>only </a:t>
            </a:r>
            <a:r>
              <a:rPr lang="en-US"/>
              <a:t>with </a:t>
            </a:r>
            <a:r>
              <a:rPr lang="en-US" i="1"/>
              <a:t>merely. </a:t>
            </a:r>
            <a:endParaRPr lang="en-US"/>
          </a:p>
        </p:txBody>
      </p:sp>
      <p:pic>
        <p:nvPicPr>
          <p:cNvPr id="14341" name="Picture 5" descr="MCj04134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648200"/>
            <a:ext cx="1522413" cy="15668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“Just” is Just a Pain In the Neck!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800600"/>
          </a:xfrm>
        </p:spPr>
        <p:txBody>
          <a:bodyPr/>
          <a:lstStyle/>
          <a:p>
            <a:r>
              <a:rPr lang="en-US" sz="2800"/>
              <a:t>Placing the word </a:t>
            </a:r>
            <a:r>
              <a:rPr lang="en-US" sz="2800" i="1"/>
              <a:t>just </a:t>
            </a:r>
            <a:r>
              <a:rPr lang="en-US" sz="2800"/>
              <a:t>in different places can change your meaning completely:</a:t>
            </a:r>
          </a:p>
          <a:p>
            <a:pPr lvl="1"/>
            <a:r>
              <a:rPr lang="en-US" sz="2400" i="1"/>
              <a:t>Just Evan </a:t>
            </a:r>
            <a:r>
              <a:rPr lang="en-US" sz="2400"/>
              <a:t>was rushed to the hospital from the accident scene to treat his wounds on his neck. </a:t>
            </a:r>
          </a:p>
          <a:p>
            <a:pPr lvl="2"/>
            <a:r>
              <a:rPr lang="en-US" sz="2000"/>
              <a:t>Evan was the only one injured in the accident.</a:t>
            </a:r>
          </a:p>
          <a:p>
            <a:pPr lvl="1"/>
            <a:r>
              <a:rPr lang="en-US" sz="2400"/>
              <a:t>Evan was </a:t>
            </a:r>
            <a:r>
              <a:rPr lang="en-US" sz="2400" i="1"/>
              <a:t>just rushed </a:t>
            </a:r>
            <a:r>
              <a:rPr lang="en-US" sz="2400"/>
              <a:t>to the hospital from the accident scene to treat his wounds on his neck. </a:t>
            </a:r>
          </a:p>
          <a:p>
            <a:pPr lvl="2"/>
            <a:r>
              <a:rPr lang="en-US" sz="2000"/>
              <a:t>Evan’s ambulance </a:t>
            </a:r>
            <a:r>
              <a:rPr lang="en-US" sz="2000" i="1"/>
              <a:t>just </a:t>
            </a:r>
            <a:r>
              <a:rPr lang="en-US" sz="2000"/>
              <a:t>got there!</a:t>
            </a:r>
          </a:p>
          <a:p>
            <a:pPr lvl="1"/>
            <a:r>
              <a:rPr lang="en-US" sz="2400"/>
              <a:t>Evan was rushed to the hospital from the accident scene to treat </a:t>
            </a:r>
            <a:r>
              <a:rPr lang="en-US" sz="2400" i="1"/>
              <a:t>just his wounds </a:t>
            </a:r>
            <a:r>
              <a:rPr lang="en-US" sz="2400"/>
              <a:t>on his neck. </a:t>
            </a:r>
          </a:p>
          <a:p>
            <a:pPr lvl="2"/>
            <a:r>
              <a:rPr lang="en-US" sz="2000"/>
              <a:t>Evan has wounds and contusions all over, but only the ones on his neck are really serious.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Try It… Fix These!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 nearly made $100.00 today.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When we opened the leather woman’s purse, we found the missing keys.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The job scarcely took an hour to complete.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I only have five minutes to talk with you.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The striking Honda’s paint job made everyone gasp.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1800"/>
              <a:t>Source: </a:t>
            </a:r>
            <a:r>
              <a:rPr lang="en-US" sz="1800">
                <a:hlinkClick r:id="rId2"/>
              </a:rPr>
              <a:t>http://wwwnew.towson.edu/ows/moduleDanglingEx1.htm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189</TotalTime>
  <Words>1870</Words>
  <Application>Microsoft Office PowerPoint</Application>
  <PresentationFormat>On-screen Show (4:3)</PresentationFormat>
  <Paragraphs>161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Quadrant</vt:lpstr>
      <vt:lpstr>Misplaced and Dangling Modifiers: A Review</vt:lpstr>
      <vt:lpstr>What Is A Misplaced Modifier? </vt:lpstr>
      <vt:lpstr>Let’s Look At These for the Real Meaning….</vt:lpstr>
      <vt:lpstr>Watch Those Adverbs!</vt:lpstr>
      <vt:lpstr>What Was Stolen?</vt:lpstr>
      <vt:lpstr>Troublesome Words That Indicate Number….</vt:lpstr>
      <vt:lpstr>Don’t Forget Merely and Only!</vt:lpstr>
      <vt:lpstr>“Just” is Just a Pain In the Neck!</vt:lpstr>
      <vt:lpstr>Let’s Try It… Fix These!</vt:lpstr>
      <vt:lpstr>And the Correct Answers Are….</vt:lpstr>
      <vt:lpstr>Misplaced Prepositional Phrases</vt:lpstr>
      <vt:lpstr>Watch Out For Verbals!</vt:lpstr>
      <vt:lpstr>And Don’t Forget Those Clumsy Clauses!</vt:lpstr>
      <vt:lpstr>Another Example:</vt:lpstr>
      <vt:lpstr>Don’t Play “Monkey in the Middle!”</vt:lpstr>
      <vt:lpstr>Let’s Practice Again!</vt:lpstr>
      <vt:lpstr>And The Answers Are…</vt:lpstr>
      <vt:lpstr>Dangling Modifiers</vt:lpstr>
      <vt:lpstr>Examples of Dangling Modifiers</vt:lpstr>
      <vt:lpstr>Fixing Dangling Modifiers</vt:lpstr>
      <vt:lpstr>Another Way to Fix Dangling Modifiers</vt:lpstr>
      <vt:lpstr>Let’s Fix Dangling Modifiers</vt:lpstr>
      <vt:lpstr>And The Answers Are…</vt:lpstr>
      <vt:lpstr>Main Source:</vt:lpstr>
    </vt:vector>
  </TitlesOfParts>
  <Company>Burlington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Misplaced and Dangling Modifiers: Let’s Try It Again!</dc:title>
  <dc:creator>bcc</dc:creator>
  <cp:lastModifiedBy>Lisa Landis</cp:lastModifiedBy>
  <cp:revision>7</cp:revision>
  <dcterms:created xsi:type="dcterms:W3CDTF">2007-04-06T00:12:26Z</dcterms:created>
  <dcterms:modified xsi:type="dcterms:W3CDTF">2012-08-18T05:03:46Z</dcterms:modified>
</cp:coreProperties>
</file>