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8E15793-0DA3-45B4-8FBA-002734A3E2A5}" type="datetimeFigureOut">
              <a:rPr lang="en-US"/>
              <a:pPr>
                <a:defRPr/>
              </a:pPr>
              <a:t>8/16/2012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FE1AD22-7243-401C-8730-90E1EEE9ECE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7D478-B20C-45F9-9BDA-6B068351AAEB}"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6D07AF-2113-4889-BD22-0FB0EBD99BCA}" type="slidenum">
              <a:rPr lang="en-GB"/>
              <a:pPr fontAlgn="base">
                <a:spcBef>
                  <a:spcPct val="0"/>
                </a:spcBef>
                <a:spcAft>
                  <a:spcPct val="0"/>
                </a:spcAft>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2E1773-B2BF-49BA-9318-7EE6DF445A52}" type="slidenum">
              <a:rPr lang="en-GB"/>
              <a:pPr fontAlgn="base">
                <a:spcBef>
                  <a:spcPct val="0"/>
                </a:spcBef>
                <a:spcAft>
                  <a:spcPct val="0"/>
                </a:spcAft>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9F3D63-4727-40B9-BE6D-EA8BF7A2B321}" type="slidenum">
              <a:rPr lang="en-GB"/>
              <a:pPr fontAlgn="base">
                <a:spcBef>
                  <a:spcPct val="0"/>
                </a:spcBef>
                <a:spcAft>
                  <a:spcPct val="0"/>
                </a:spcAft>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9A8586-9B78-42E0-9405-4E788649C7AB}" type="slidenum">
              <a:rPr lang="en-GB"/>
              <a:pPr fontAlgn="base">
                <a:spcBef>
                  <a:spcPct val="0"/>
                </a:spcBef>
                <a:spcAft>
                  <a:spcPct val="0"/>
                </a:spcAft>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3D43C4-B8AA-4536-8DF0-E03462386F9E}" type="slidenum">
              <a:rPr lang="en-GB"/>
              <a:pPr fontAlgn="base">
                <a:spcBef>
                  <a:spcPct val="0"/>
                </a:spcBef>
                <a:spcAft>
                  <a:spcPct val="0"/>
                </a:spcAft>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4E5A68-C2F1-4830-A6BF-A2FBCE5CF710}" type="slidenum">
              <a:rPr lang="en-GB"/>
              <a:pPr fontAlgn="base">
                <a:spcBef>
                  <a:spcPct val="0"/>
                </a:spcBef>
                <a:spcAft>
                  <a:spcPct val="0"/>
                </a:spcAft>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929122-72B6-494D-B4D9-854172DBB69B}" type="slidenum">
              <a:rPr lang="en-GB"/>
              <a:pPr fontAlgn="base">
                <a:spcBef>
                  <a:spcPct val="0"/>
                </a:spcBef>
                <a:spcAft>
                  <a:spcPct val="0"/>
                </a:spcAft>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5EA6E0-7BBF-4D45-8759-63EE18C0EF8B}"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39D3F16-5EF9-496C-9718-A9E4BF1E9DF5}" type="datetimeFigureOut">
              <a:rPr lang="en-US"/>
              <a:pPr>
                <a:defRPr/>
              </a:pPr>
              <a:t>8/16/2012</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E138FB3D-064D-4BEE-BB12-6C3B82D54520}"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AD4ED6-551D-4CA9-8B11-EEA1D79315E3}" type="datetimeFigureOut">
              <a:rPr lang="en-US"/>
              <a:pPr>
                <a:defRPr/>
              </a:pPr>
              <a:t>8/16/2012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3F59C7B-637C-4031-8553-9F9798CF298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5447F1-2150-402F-8504-E43ABD09C0A0}" type="datetimeFigureOut">
              <a:rPr lang="en-US"/>
              <a:pPr>
                <a:defRPr/>
              </a:pPr>
              <a:t>8/16/2012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DF47240A-344F-4EBA-AD59-64C171DF2A3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E2926DC-87D7-43C8-B074-BE648888B10F}" type="datetimeFigureOut">
              <a:rPr lang="en-US"/>
              <a:pPr>
                <a:defRPr/>
              </a:pPr>
              <a:t>8/16/2012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74D9428F-640B-40F3-8395-22B119E598A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D2512F-FA5D-4080-88EB-E1C38C6414A6}" type="datetimeFigureOut">
              <a:rPr lang="en-US"/>
              <a:pPr>
                <a:defRPr/>
              </a:pPr>
              <a:t>8/16/2012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261866-3806-4296-84A5-4F45071F5FA2}"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742A68C-8263-46B1-AFA8-25E147AC3E7E}" type="datetimeFigureOut">
              <a:rPr lang="en-US"/>
              <a:pPr>
                <a:defRPr/>
              </a:pPr>
              <a:t>8/16/2012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0EACF156-52A9-4923-9841-658F11D0B8D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2E4CCD9-9BC7-483A-8372-FAA86CD26DC7}" type="datetimeFigureOut">
              <a:rPr lang="en-US"/>
              <a:pPr>
                <a:defRPr/>
              </a:pPr>
              <a:t>8/16/2012</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47DDC032-E3FB-4D8E-A477-8841B7969C8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767DA2A-DD1C-4350-A638-FC572973B17E}" type="datetimeFigureOut">
              <a:rPr lang="en-US"/>
              <a:pPr>
                <a:defRPr/>
              </a:pPr>
              <a:t>8/16/2012</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77C0CA5D-135D-4E17-BFDD-72A9B2E4C7B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4E7DD53-AE48-41F1-A36A-CA9632BE3127}" type="datetimeFigureOut">
              <a:rPr lang="en-US"/>
              <a:pPr>
                <a:defRPr/>
              </a:pPr>
              <a:t>8/16/2012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0D90979A-7E31-496B-9BBA-B7242271815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9BCC8D4-EF37-4F85-ACCE-A4D576D933AB}" type="datetimeFigureOut">
              <a:rPr lang="en-US"/>
              <a:pPr>
                <a:defRPr/>
              </a:pPr>
              <a:t>8/16/2012</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41516E74-6A82-45D9-AEFF-A658E58EC99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6F20A62-95D3-46C4-80E7-D740305AACAC}" type="datetimeFigureOut">
              <a:rPr lang="en-US"/>
              <a:pPr>
                <a:defRPr/>
              </a:pPr>
              <a:t>8/16/2012</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9F03E40-D1FD-4161-9D84-D6E2A90AF17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803C9BF9-6E10-487D-B2E2-24D65AC81484}" type="datetimeFigureOut">
              <a:rPr lang="en-US"/>
              <a:pPr>
                <a:defRPr/>
              </a:pPr>
              <a:t>8/16/2012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AFC3836A-D455-49FB-88B5-5FE33C32DC98}"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GB" dirty="0" smtClean="0"/>
              <a:t>Conjunctions</a:t>
            </a:r>
            <a:endParaRPr lang="en-GB" dirty="0"/>
          </a:p>
        </p:txBody>
      </p:sp>
      <p:sp>
        <p:nvSpPr>
          <p:cNvPr id="5123" name="Subtitle 2"/>
          <p:cNvSpPr>
            <a:spLocks noGrp="1"/>
          </p:cNvSpPr>
          <p:nvPr>
            <p:ph type="subTitle" idx="1"/>
          </p:nvPr>
        </p:nvSpPr>
        <p:spPr>
          <a:xfrm>
            <a:off x="533400" y="3228975"/>
            <a:ext cx="7854950" cy="1752600"/>
          </a:xfrm>
        </p:spPr>
        <p:txBody>
          <a:bodyPr/>
          <a:lstStyle/>
          <a:p>
            <a:pPr marR="0"/>
            <a:r>
              <a:rPr lang="en-GB" smtClean="0"/>
              <a:t>What is a conjunction?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GB" sz="4000" dirty="0" smtClean="0"/>
              <a:t>A conjunction is a connecting or linking word used in the writing of sentences</a:t>
            </a:r>
            <a:r>
              <a:rPr lang="en-GB" dirty="0" smtClean="0"/>
              <a:t>. </a:t>
            </a:r>
            <a:endParaRPr lang="en-GB" dirty="0"/>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GB" dirty="0" smtClean="0"/>
              <a:t>A conjunction can be used to connect words or phrases: </a:t>
            </a:r>
            <a:r>
              <a:rPr lang="en-GB" dirty="0" smtClean="0">
                <a:solidFill>
                  <a:srgbClr val="FF0000"/>
                </a:solidFill>
              </a:rPr>
              <a:t>salt </a:t>
            </a:r>
            <a:r>
              <a:rPr lang="en-GB" i="1" dirty="0" smtClean="0">
                <a:solidFill>
                  <a:schemeClr val="accent1">
                    <a:lumMod val="75000"/>
                  </a:schemeClr>
                </a:solidFill>
              </a:rPr>
              <a:t>and</a:t>
            </a:r>
            <a:r>
              <a:rPr lang="en-GB" dirty="0" smtClean="0">
                <a:solidFill>
                  <a:srgbClr val="FF0000"/>
                </a:solidFill>
              </a:rPr>
              <a:t> pepper, take it </a:t>
            </a:r>
            <a:r>
              <a:rPr lang="en-GB" i="1" dirty="0" smtClean="0">
                <a:solidFill>
                  <a:schemeClr val="accent1">
                    <a:lumMod val="75000"/>
                  </a:schemeClr>
                </a:solidFill>
              </a:rPr>
              <a:t>or</a:t>
            </a:r>
            <a:r>
              <a:rPr lang="en-GB" dirty="0" smtClean="0">
                <a:solidFill>
                  <a:srgbClr val="FF0000"/>
                </a:solidFill>
              </a:rPr>
              <a:t> leave it</a:t>
            </a:r>
            <a:r>
              <a:rPr lang="en-GB" dirty="0" smtClean="0"/>
              <a:t>.</a:t>
            </a:r>
          </a:p>
          <a:p>
            <a:pPr marL="274320" indent="-274320" fontAlgn="auto">
              <a:spcAft>
                <a:spcPts val="0"/>
              </a:spcAft>
              <a:buClr>
                <a:schemeClr val="accent3"/>
              </a:buClr>
              <a:buFont typeface="Wingdings 2"/>
              <a:buNone/>
              <a:defRPr/>
            </a:pPr>
            <a:endParaRPr lang="en-GB" dirty="0" smtClean="0"/>
          </a:p>
          <a:p>
            <a:pPr marL="274320" indent="-274320" fontAlgn="auto">
              <a:spcAft>
                <a:spcPts val="0"/>
              </a:spcAft>
              <a:buClr>
                <a:schemeClr val="accent3"/>
              </a:buClr>
              <a:buFont typeface="Wingdings 2"/>
              <a:buChar char=""/>
              <a:defRPr/>
            </a:pPr>
            <a:r>
              <a:rPr lang="en-GB" dirty="0" smtClean="0"/>
              <a:t>Conjunctions are often used to join one part of a sentence (a clause) to another:</a:t>
            </a:r>
          </a:p>
          <a:p>
            <a:pPr marL="274320" indent="-274320" fontAlgn="auto">
              <a:spcAft>
                <a:spcPts val="0"/>
              </a:spcAft>
              <a:buClr>
                <a:schemeClr val="accent3"/>
              </a:buClr>
              <a:buFont typeface="Wingdings 2"/>
              <a:buNone/>
              <a:defRPr/>
            </a:pPr>
            <a:r>
              <a:rPr lang="en-GB" dirty="0" smtClean="0"/>
              <a:t>    </a:t>
            </a:r>
            <a:r>
              <a:rPr lang="en-GB" dirty="0" smtClean="0">
                <a:solidFill>
                  <a:srgbClr val="FF0000"/>
                </a:solidFill>
              </a:rPr>
              <a:t>I was first in the queue </a:t>
            </a:r>
            <a:r>
              <a:rPr lang="en-GB" i="1" dirty="0" smtClean="0">
                <a:solidFill>
                  <a:schemeClr val="bg2">
                    <a:lumMod val="25000"/>
                  </a:schemeClr>
                </a:solidFill>
              </a:rPr>
              <a:t>because</a:t>
            </a:r>
            <a:r>
              <a:rPr lang="en-GB" dirty="0" smtClean="0">
                <a:solidFill>
                  <a:srgbClr val="FF0000"/>
                </a:solidFill>
              </a:rPr>
              <a:t> I wanted a window seat.</a:t>
            </a:r>
          </a:p>
          <a:p>
            <a:pPr marL="274320" indent="-274320" fontAlgn="auto">
              <a:spcAft>
                <a:spcPts val="0"/>
              </a:spcAft>
              <a:buClr>
                <a:schemeClr val="accent3"/>
              </a:buClr>
              <a:buFont typeface="Wingdings 2"/>
              <a:buNone/>
              <a:defRPr/>
            </a:pPr>
            <a:r>
              <a:rPr lang="en-GB" dirty="0" smtClean="0">
                <a:solidFill>
                  <a:srgbClr val="FF0000"/>
                </a:solidFill>
              </a:rPr>
              <a:t>   We were sad to hear that, </a:t>
            </a:r>
            <a:r>
              <a:rPr lang="en-GB" i="1" dirty="0" smtClean="0">
                <a:solidFill>
                  <a:schemeClr val="bg2">
                    <a:lumMod val="25000"/>
                  </a:schemeClr>
                </a:solidFill>
              </a:rPr>
              <a:t>although</a:t>
            </a:r>
            <a:r>
              <a:rPr lang="en-GB" dirty="0" smtClean="0">
                <a:solidFill>
                  <a:srgbClr val="FF0000"/>
                </a:solidFill>
              </a:rPr>
              <a:t> we had never liked him.</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The main conjunctions.</a:t>
            </a:r>
          </a:p>
        </p:txBody>
      </p:sp>
      <p:sp>
        <p:nvSpPr>
          <p:cNvPr id="3" name="Content Placeholder 2"/>
          <p:cNvSpPr>
            <a:spLocks noGrp="1"/>
          </p:cNvSpPr>
          <p:nvPr>
            <p:ph idx="1"/>
          </p:nvPr>
        </p:nvSpPr>
        <p:spPr/>
        <p:txBody>
          <a:bodyPr/>
          <a:lstStyle/>
          <a:p>
            <a:r>
              <a:rPr lang="en-GB" smtClean="0"/>
              <a:t>The most common conjunctions are:</a:t>
            </a:r>
          </a:p>
          <a:p>
            <a:pPr>
              <a:buFont typeface="Wingdings 2" pitchFamily="18" charset="2"/>
              <a:buNone/>
            </a:pPr>
            <a:r>
              <a:rPr lang="en-GB" smtClean="0">
                <a:solidFill>
                  <a:srgbClr val="FF0000"/>
                </a:solidFill>
              </a:rPr>
              <a:t>        and                  or                     but</a:t>
            </a:r>
          </a:p>
          <a:p>
            <a:pPr>
              <a:buFont typeface="Wingdings 2" pitchFamily="18" charset="2"/>
              <a:buNone/>
            </a:pPr>
            <a:endParaRPr lang="en-GB" smtClean="0">
              <a:solidFill>
                <a:srgbClr val="FF0000"/>
              </a:solidFill>
            </a:endParaRPr>
          </a:p>
          <a:p>
            <a:r>
              <a:rPr lang="en-GB" smtClean="0"/>
              <a:t>There are many other common conjunctions. Can you think of any?</a:t>
            </a:r>
          </a:p>
          <a:p>
            <a:pPr>
              <a:buFont typeface="Wingdings 2" pitchFamily="18" charset="2"/>
              <a:buNone/>
            </a:pPr>
            <a:r>
              <a:rPr lang="en-GB"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When to use conjunctions.</a:t>
            </a:r>
          </a:p>
        </p:txBody>
      </p:sp>
      <p:sp>
        <p:nvSpPr>
          <p:cNvPr id="3" name="Content Placeholder 2"/>
          <p:cNvSpPr>
            <a:spLocks noGrp="1"/>
          </p:cNvSpPr>
          <p:nvPr>
            <p:ph idx="1"/>
          </p:nvPr>
        </p:nvSpPr>
        <p:spPr/>
        <p:txBody>
          <a:bodyPr/>
          <a:lstStyle/>
          <a:p>
            <a:r>
              <a:rPr lang="en-GB" smtClean="0"/>
              <a:t>Conjunctions are essential when you are writing longer, complex sentences. Look at this list of simple sentences:</a:t>
            </a:r>
          </a:p>
          <a:p>
            <a:r>
              <a:rPr lang="en-GB" smtClean="0">
                <a:solidFill>
                  <a:srgbClr val="FF0000"/>
                </a:solidFill>
              </a:rPr>
              <a:t>I like cooking. Generally,  I prefer creating more elaborate dishes. I can use my imagination. I can introduce special ingredients of my own choice.</a:t>
            </a:r>
          </a:p>
          <a:p>
            <a:r>
              <a:rPr lang="en-GB" smtClean="0"/>
              <a:t>Using lots of short sentences becomes monotonous but using conjunctions, four sentences can become one longer complex sentence. What conjunctions could you use?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Conjunctions in action.</a:t>
            </a:r>
          </a:p>
        </p:txBody>
      </p:sp>
      <p:sp>
        <p:nvSpPr>
          <p:cNvPr id="9219" name="Content Placeholder 2"/>
          <p:cNvSpPr>
            <a:spLocks noGrp="1"/>
          </p:cNvSpPr>
          <p:nvPr>
            <p:ph idx="1"/>
          </p:nvPr>
        </p:nvSpPr>
        <p:spPr/>
        <p:txBody>
          <a:bodyPr/>
          <a:lstStyle/>
          <a:p>
            <a:r>
              <a:rPr lang="en-GB" sz="3600" smtClean="0">
                <a:solidFill>
                  <a:srgbClr val="FF0000"/>
                </a:solidFill>
              </a:rPr>
              <a:t>Although</a:t>
            </a:r>
            <a:r>
              <a:rPr lang="en-GB" sz="3600" smtClean="0"/>
              <a:t> I like cooking, I generally prefer creating more elaborate dishes </a:t>
            </a:r>
            <a:r>
              <a:rPr lang="en-GB" sz="3600" smtClean="0">
                <a:solidFill>
                  <a:srgbClr val="FF0000"/>
                </a:solidFill>
              </a:rPr>
              <a:t>because</a:t>
            </a:r>
            <a:r>
              <a:rPr lang="en-GB" sz="3600" smtClean="0"/>
              <a:t> I can use my imagination and can introduce special ingredients of my own choice.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GB" dirty="0" smtClean="0"/>
              <a:t>Conjunctions in your own writing.</a:t>
            </a:r>
            <a:endParaRPr lang="en-GB" dirty="0"/>
          </a:p>
        </p:txBody>
      </p:sp>
      <p:sp>
        <p:nvSpPr>
          <p:cNvPr id="10243" name="Content Placeholder 2"/>
          <p:cNvSpPr>
            <a:spLocks noGrp="1"/>
          </p:cNvSpPr>
          <p:nvPr>
            <p:ph idx="1"/>
          </p:nvPr>
        </p:nvSpPr>
        <p:spPr/>
        <p:txBody>
          <a:bodyPr/>
          <a:lstStyle/>
          <a:p>
            <a:r>
              <a:rPr lang="en-GB" smtClean="0"/>
              <a:t>You should aim to use a variety of sentence lengths in your own writing. Sometimes it is appropriate to use short sentences if you want to say something directly. At other times it is more appropriate to use longer sentences to give more detail.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Starting point.</a:t>
            </a:r>
          </a:p>
        </p:txBody>
      </p:sp>
      <p:sp>
        <p:nvSpPr>
          <p:cNvPr id="3" name="Content Placeholder 2"/>
          <p:cNvSpPr>
            <a:spLocks noGrp="1"/>
          </p:cNvSpPr>
          <p:nvPr>
            <p:ph idx="1"/>
          </p:nvPr>
        </p:nvSpPr>
        <p:spPr/>
        <p:txBody>
          <a:bodyPr/>
          <a:lstStyle/>
          <a:p>
            <a:r>
              <a:rPr lang="en-GB" smtClean="0"/>
              <a:t>Pick out the conjunctions used in the following newspaper headlines:</a:t>
            </a:r>
          </a:p>
          <a:p>
            <a:pPr>
              <a:buFont typeface="Wingdings 2" pitchFamily="18" charset="2"/>
              <a:buNone/>
            </a:pPr>
            <a:endParaRPr lang="en-GB" smtClean="0"/>
          </a:p>
          <a:p>
            <a:pPr>
              <a:buFont typeface="Wingdings 2" pitchFamily="18" charset="2"/>
              <a:buNone/>
            </a:pPr>
            <a:r>
              <a:rPr lang="en-GB" smtClean="0"/>
              <a:t>   1)When will it all end?</a:t>
            </a:r>
          </a:p>
          <a:p>
            <a:pPr>
              <a:buFont typeface="Wingdings 2" pitchFamily="18" charset="2"/>
              <a:buNone/>
            </a:pPr>
            <a:r>
              <a:rPr lang="en-GB" smtClean="0"/>
              <a:t>   2)IF ONLY SOMEONE HAD TOLD HER!</a:t>
            </a:r>
          </a:p>
          <a:p>
            <a:pPr>
              <a:buFont typeface="Wingdings 2" pitchFamily="18" charset="2"/>
              <a:buNone/>
            </a:pPr>
            <a:r>
              <a:rPr lang="en-GB" smtClean="0"/>
              <a:t>   3)While the cat’s away......</a:t>
            </a:r>
          </a:p>
          <a:p>
            <a:pPr>
              <a:buFont typeface="Wingdings 2" pitchFamily="18" charset="2"/>
              <a:buNone/>
            </a:pPr>
            <a:r>
              <a:rPr lang="en-GB" smtClean="0"/>
              <a:t>   4)After the horse has bolted!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Fill in the gaps</a:t>
            </a:r>
          </a:p>
        </p:txBody>
      </p:sp>
      <p:sp>
        <p:nvSpPr>
          <p:cNvPr id="12291" name="Content Placeholder 2"/>
          <p:cNvSpPr>
            <a:spLocks noGrp="1"/>
          </p:cNvSpPr>
          <p:nvPr>
            <p:ph idx="1"/>
          </p:nvPr>
        </p:nvSpPr>
        <p:spPr/>
        <p:txBody>
          <a:bodyPr/>
          <a:lstStyle/>
          <a:p>
            <a:r>
              <a:rPr lang="en-GB" sz="2000" smtClean="0"/>
              <a:t>The following sentences are missing conjunctions. Write out the sentences and fill in the gaps.</a:t>
            </a:r>
          </a:p>
          <a:p>
            <a:pPr>
              <a:buFont typeface="Wingdings 2" pitchFamily="18" charset="2"/>
              <a:buNone/>
            </a:pPr>
            <a:r>
              <a:rPr lang="en-GB" sz="2000" smtClean="0"/>
              <a:t>1)Time was running out, ________ I wanted to stay.</a:t>
            </a:r>
          </a:p>
          <a:p>
            <a:pPr>
              <a:buFont typeface="Wingdings 2" pitchFamily="18" charset="2"/>
              <a:buNone/>
            </a:pPr>
            <a:r>
              <a:rPr lang="en-GB" sz="2000" smtClean="0"/>
              <a:t>2)Huw left _______ Judy came in.</a:t>
            </a:r>
          </a:p>
          <a:p>
            <a:pPr>
              <a:buFont typeface="Wingdings 2" pitchFamily="18" charset="2"/>
              <a:buNone/>
            </a:pPr>
            <a:r>
              <a:rPr lang="en-GB" sz="2000" smtClean="0"/>
              <a:t>3)You could go for a walk ____take a bus into town.</a:t>
            </a:r>
          </a:p>
          <a:p>
            <a:pPr>
              <a:buFont typeface="Wingdings 2" pitchFamily="18" charset="2"/>
              <a:buNone/>
            </a:pPr>
            <a:r>
              <a:rPr lang="en-GB" sz="2000" smtClean="0"/>
              <a:t>4)I was surprised _________she told me that _______ I had no idea.</a:t>
            </a:r>
          </a:p>
          <a:p>
            <a:pPr>
              <a:buFont typeface="Wingdings 2" pitchFamily="18" charset="2"/>
              <a:buNone/>
            </a:pPr>
            <a:r>
              <a:rPr lang="en-GB" sz="2000" smtClean="0"/>
              <a:t>5)________ we were late, we were allowed to enter, _______we had a good excuse.</a:t>
            </a:r>
          </a:p>
          <a:p>
            <a:pPr>
              <a:buFont typeface="Wingdings 2" pitchFamily="18" charset="2"/>
              <a:buNone/>
            </a:pPr>
            <a:r>
              <a:rPr lang="en-GB" sz="2000" smtClean="0"/>
              <a:t>6)________ the game had ended, the coach congratulated the players, _______they had lost.</a:t>
            </a:r>
          </a:p>
          <a:p>
            <a:pPr>
              <a:buFont typeface="Wingdings 2" pitchFamily="18" charset="2"/>
              <a:buNone/>
            </a:pPr>
            <a:r>
              <a:rPr lang="en-GB" sz="2000" smtClean="0"/>
              <a:t>7)You have to prepare it _________ your guests arrive, _________ there will be no time later.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Going further</a:t>
            </a:r>
          </a:p>
        </p:txBody>
      </p:sp>
      <p:sp>
        <p:nvSpPr>
          <p:cNvPr id="13315" name="Content Placeholder 2"/>
          <p:cNvSpPr>
            <a:spLocks noGrp="1"/>
          </p:cNvSpPr>
          <p:nvPr>
            <p:ph idx="1"/>
          </p:nvPr>
        </p:nvSpPr>
        <p:spPr/>
        <p:txBody>
          <a:bodyPr/>
          <a:lstStyle/>
          <a:p>
            <a:r>
              <a:rPr lang="en-GB" sz="2400" smtClean="0"/>
              <a:t>Look at the questions below. Turn the group of simple sentences in to one complex sentence using conjunctions.</a:t>
            </a:r>
          </a:p>
          <a:p>
            <a:pPr>
              <a:buFont typeface="Wingdings 2" pitchFamily="18" charset="2"/>
              <a:buNone/>
            </a:pPr>
            <a:r>
              <a:rPr lang="en-GB" sz="2400" smtClean="0"/>
              <a:t>1)I love swimming. It gives me the opportunity of healthy exercise. Swimming is not too energetic. I am also very good at it.</a:t>
            </a:r>
          </a:p>
          <a:p>
            <a:pPr>
              <a:buFont typeface="Wingdings 2" pitchFamily="18" charset="2"/>
              <a:buNone/>
            </a:pPr>
            <a:r>
              <a:rPr lang="en-GB" sz="2400" smtClean="0"/>
              <a:t>2)Dogs can be trained to be obedient. Dogs can learn quickly. They should be treated with kindness and patience. Owners must reward them.</a:t>
            </a:r>
          </a:p>
          <a:p>
            <a:pPr>
              <a:buFont typeface="Wingdings 2" pitchFamily="18" charset="2"/>
              <a:buNone/>
            </a:pPr>
            <a:r>
              <a:rPr lang="en-GB" sz="2400" smtClean="0"/>
              <a:t>3)I becomes very hot in this country. It is very close to the Equator. Average annual rainfall is not very high. The average rainfall is a major problem.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45</TotalTime>
  <Words>562</Words>
  <Application>Microsoft Office PowerPoint</Application>
  <PresentationFormat>On-screen Show (4:3)</PresentationFormat>
  <Paragraphs>52</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Constantia</vt:lpstr>
      <vt:lpstr>Arial</vt:lpstr>
      <vt:lpstr>Calibri</vt:lpstr>
      <vt:lpstr>Wingdings 2</vt:lpstr>
      <vt:lpstr>Flow</vt:lpstr>
      <vt:lpstr>Conjunctions</vt:lpstr>
      <vt:lpstr>A conjunction is a connecting or linking word used in the writing of sentences. </vt:lpstr>
      <vt:lpstr>The main conjunctions.</vt:lpstr>
      <vt:lpstr>When to use conjunctions.</vt:lpstr>
      <vt:lpstr>Conjunctions in action.</vt:lpstr>
      <vt:lpstr>Conjunctions in your own writing.</vt:lpstr>
      <vt:lpstr>Starting point.</vt:lpstr>
      <vt:lpstr>Fill in the gaps</vt:lpstr>
      <vt:lpstr>Going further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Conjunctions</dc:title>
  <dc:creator>Kirsty</dc:creator>
  <cp:lastModifiedBy>Lisa Landis</cp:lastModifiedBy>
  <cp:revision>5</cp:revision>
  <dcterms:created xsi:type="dcterms:W3CDTF">2007-06-18T08:08:05Z</dcterms:created>
  <dcterms:modified xsi:type="dcterms:W3CDTF">2012-08-17T04:32:06Z</dcterms:modified>
</cp:coreProperties>
</file>