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9" r:id="rId12"/>
    <p:sldId id="268" r:id="rId13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7318171-D0DF-4265-A300-D6FBDC3E2595}" type="datetimeFigureOut">
              <a:rPr lang="en-GB"/>
              <a:pPr>
                <a:defRPr/>
              </a:pPr>
              <a:t>16/08/2012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F082CED-D7B9-41A4-8E07-78D14F5C54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202766-A4F1-40DB-A6C1-BAF368A264E2}" type="slidenum">
              <a:rPr lang="en-GB" smtClean="0"/>
              <a:pPr/>
              <a:t>6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A2B3D-4C3D-4665-ABDF-D0AD414C94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DA761-6957-41E0-8581-0EA4AE45C0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23FF7-022B-4541-B3F1-9E2E606579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FD09D-BB0F-4E35-8D8F-96E8C35C64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C34FE-E78A-44F7-BAB3-8F5C7C6FD4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AAA78-3F5C-429A-A833-9F2179D58F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40841-9064-4390-97E0-2C53946B42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DB7EB-8411-45E3-8673-5CF7D6105D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11F85-E015-4885-A95C-9CD6A79B47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8F83D-3407-4DAF-B4A4-17786842FA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96E1C-5EAA-4F3D-9678-86736ADA6A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3703527-311F-4CDB-928D-A476B67A298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haroni" pitchFamily="2" charset="-79"/>
          <a:ea typeface="+mj-ea"/>
          <a:cs typeface="Aharoni" pitchFamily="2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haroni" pitchFamily="2" charset="-79"/>
          <a:cs typeface="Aharoni" pitchFamily="2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haroni" pitchFamily="2" charset="-79"/>
          <a:cs typeface="Aharoni" pitchFamily="2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haroni" pitchFamily="2" charset="-79"/>
          <a:cs typeface="Aharoni" pitchFamily="2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haroni" pitchFamily="2" charset="-79"/>
          <a:cs typeface="Aharoni" pitchFamily="2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Aharoni" pitchFamily="2" charset="-79"/>
          <a:ea typeface="+mn-ea"/>
          <a:cs typeface="Aharoni" pitchFamily="2" charset="-79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haroni" pitchFamily="2" charset="-79"/>
          <a:cs typeface="Aharoni" pitchFamily="2" charset="-79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Aharoni" pitchFamily="2" charset="-79"/>
          <a:cs typeface="Aharoni" pitchFamily="2" charset="-79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haroni" pitchFamily="2" charset="-79"/>
          <a:cs typeface="Aharoni" pitchFamily="2" charset="-79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bg1"/>
          </a:solidFill>
          <a:latin typeface="Aharoni" pitchFamily="2" charset="-79"/>
          <a:cs typeface="Aharoni" pitchFamily="2" charset="-79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F_-9QFvhQWo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zHzMLGH1Rf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To learn and understand the use of persuasive techniques.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772816"/>
            <a:ext cx="9238427" cy="212365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en-US" sz="6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AFOREST persuasive</a:t>
            </a:r>
          </a:p>
          <a:p>
            <a:pPr algn="ctr">
              <a:defRPr/>
            </a:pPr>
            <a:r>
              <a:rPr lang="en-US" sz="6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techniques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Three (rule of)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smtClean="0"/>
              <a:t>Using three descriptive word, or repetition x3 e.g.</a:t>
            </a:r>
          </a:p>
          <a:p>
            <a:pPr>
              <a:buFontTx/>
              <a:buNone/>
            </a:pPr>
            <a:endParaRPr lang="en-GB" smtClean="0"/>
          </a:p>
          <a:p>
            <a:pPr>
              <a:buFontTx/>
              <a:buNone/>
            </a:pPr>
            <a:r>
              <a:rPr lang="en-GB" smtClean="0"/>
              <a:t>‘Disneyland is the most exciting, wonderful, unbelievable theme park.’</a:t>
            </a:r>
          </a:p>
          <a:p>
            <a:pPr>
              <a:buFontTx/>
              <a:buNone/>
            </a:pPr>
            <a:endParaRPr lang="en-GB" smtClean="0"/>
          </a:p>
          <a:p>
            <a:pPr>
              <a:buFontTx/>
              <a:buNone/>
            </a:pPr>
            <a:r>
              <a:rPr lang="en-GB" smtClean="0"/>
              <a:t>‘Delicious pizza, delicious pasta, delicious everything!’</a:t>
            </a:r>
          </a:p>
        </p:txBody>
      </p:sp>
      <p:pic>
        <p:nvPicPr>
          <p:cNvPr id="11268" name="Picture 2" descr="http://www.eslkidstuff.com/images/past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4949825"/>
            <a:ext cx="2195512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A.F.O.R.E.S.T.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4000" smtClean="0">
                <a:solidFill>
                  <a:srgbClr val="FF0000"/>
                </a:solidFill>
              </a:rPr>
              <a:t>A</a:t>
            </a:r>
            <a:r>
              <a:rPr lang="en-GB" sz="4000" smtClean="0"/>
              <a:t>lliteration</a:t>
            </a:r>
          </a:p>
          <a:p>
            <a:pPr eaLnBrk="1" hangingPunct="1">
              <a:buFontTx/>
              <a:buNone/>
            </a:pPr>
            <a:r>
              <a:rPr lang="en-GB" sz="4000" smtClean="0">
                <a:solidFill>
                  <a:srgbClr val="FF0000"/>
                </a:solidFill>
              </a:rPr>
              <a:t>F</a:t>
            </a:r>
            <a:r>
              <a:rPr lang="en-GB" sz="4000" smtClean="0"/>
              <a:t>acts</a:t>
            </a:r>
          </a:p>
          <a:p>
            <a:pPr eaLnBrk="1" hangingPunct="1">
              <a:buFontTx/>
              <a:buNone/>
            </a:pPr>
            <a:r>
              <a:rPr lang="en-GB" sz="4000" smtClean="0">
                <a:solidFill>
                  <a:srgbClr val="FF0000"/>
                </a:solidFill>
              </a:rPr>
              <a:t>O</a:t>
            </a:r>
            <a:r>
              <a:rPr lang="en-GB" sz="4000" smtClean="0"/>
              <a:t>pinion</a:t>
            </a:r>
          </a:p>
          <a:p>
            <a:pPr eaLnBrk="1" hangingPunct="1">
              <a:buFontTx/>
              <a:buNone/>
            </a:pPr>
            <a:r>
              <a:rPr lang="en-GB" sz="4000" smtClean="0">
                <a:solidFill>
                  <a:srgbClr val="FF0000"/>
                </a:solidFill>
              </a:rPr>
              <a:t>R</a:t>
            </a:r>
            <a:r>
              <a:rPr lang="en-GB" sz="4000" smtClean="0"/>
              <a:t>epetition</a:t>
            </a:r>
          </a:p>
          <a:p>
            <a:pPr eaLnBrk="1" hangingPunct="1">
              <a:buFontTx/>
              <a:buNone/>
            </a:pPr>
            <a:r>
              <a:rPr lang="en-GB" sz="4000" smtClean="0">
                <a:solidFill>
                  <a:srgbClr val="FF0000"/>
                </a:solidFill>
              </a:rPr>
              <a:t>E</a:t>
            </a:r>
            <a:r>
              <a:rPr lang="en-GB" sz="4000" smtClean="0"/>
              <a:t>motive language</a:t>
            </a:r>
          </a:p>
          <a:p>
            <a:pPr eaLnBrk="1" hangingPunct="1">
              <a:buFontTx/>
              <a:buNone/>
            </a:pPr>
            <a:r>
              <a:rPr lang="en-GB" sz="4000" smtClean="0">
                <a:solidFill>
                  <a:srgbClr val="FF0000"/>
                </a:solidFill>
              </a:rPr>
              <a:t>S</a:t>
            </a:r>
            <a:r>
              <a:rPr lang="en-GB" sz="4000" smtClean="0"/>
              <a:t>tatistics</a:t>
            </a:r>
          </a:p>
          <a:p>
            <a:pPr eaLnBrk="1" hangingPunct="1">
              <a:buFontTx/>
              <a:buNone/>
            </a:pPr>
            <a:r>
              <a:rPr lang="en-GB" sz="4000" smtClean="0">
                <a:solidFill>
                  <a:srgbClr val="FF0000"/>
                </a:solidFill>
              </a:rPr>
              <a:t>T</a:t>
            </a:r>
            <a:r>
              <a:rPr lang="en-GB" sz="4000" smtClean="0"/>
              <a:t>hree (rule of)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70563" cy="4637088"/>
          </a:xfrm>
          <a:solidFill>
            <a:srgbClr val="FFFF00"/>
          </a:solidFill>
        </p:spPr>
        <p:txBody>
          <a:bodyPr/>
          <a:lstStyle/>
          <a:p>
            <a:pPr>
              <a:buFontTx/>
              <a:buNone/>
              <a:defRPr/>
            </a:pPr>
            <a:r>
              <a:rPr lang="en-GB" sz="32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Sunshine soap is the most beautiful smelling soap in the entire world. 100% of people who have washed with sunshine soap said they would buy it again. You will be squeaky fresh and squeaky clean in no time with sunshine soap!</a:t>
            </a:r>
            <a:endParaRPr lang="en-GB" sz="3200" dirty="0">
              <a:solidFill>
                <a:schemeClr val="accent4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63586" y="476672"/>
            <a:ext cx="487825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Sunshine soap</a:t>
            </a:r>
          </a:p>
        </p:txBody>
      </p:sp>
      <p:pic>
        <p:nvPicPr>
          <p:cNvPr id="13316" name="Picture 2" descr="http://www.formomsandkids.com/images/products/yellow-ducky-soap-fav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4410075"/>
            <a:ext cx="28575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This lesson we will: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92D050"/>
          </a:solidFill>
        </p:spPr>
        <p:txBody>
          <a:bodyPr/>
          <a:lstStyle/>
          <a:p>
            <a:pPr marL="742950" indent="-742950" eaLnBrk="1" hangingPunct="1">
              <a:buFontTx/>
              <a:buAutoNum type="arabicPeriod"/>
            </a:pPr>
            <a:r>
              <a:rPr lang="en-GB" sz="4400" smtClean="0"/>
              <a:t>Mind-map where we might find persuasive techniques. </a:t>
            </a:r>
          </a:p>
          <a:p>
            <a:pPr marL="742950" indent="-742950" eaLnBrk="1" hangingPunct="1">
              <a:buFontTx/>
              <a:buAutoNum type="arabicPeriod"/>
            </a:pPr>
            <a:r>
              <a:rPr lang="en-GB" sz="4400" smtClean="0"/>
              <a:t>Read about some persuasive techniques.</a:t>
            </a:r>
          </a:p>
          <a:p>
            <a:pPr marL="742950" indent="-742950" eaLnBrk="1" hangingPunct="1">
              <a:buFontTx/>
              <a:buAutoNum type="arabicPeriod"/>
            </a:pPr>
            <a:r>
              <a:rPr lang="en-GB" sz="4400" smtClean="0"/>
              <a:t>Complete a matching activity.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Where might we find persuasive techniques?</a:t>
            </a:r>
          </a:p>
        </p:txBody>
      </p:sp>
      <p:pic>
        <p:nvPicPr>
          <p:cNvPr id="4099" name="Picture 2" descr="http://2.bp.blogspot.com/_4B6BR9aWHAk/SR3KVVIRHiI/AAAAAAAABkc/LPSSge4QxUE/s400/Anti_Smoking_Ads_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2743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6" descr="http://2.bp.blogspot.com/_QAbNbu3LCmU/SXAirCR3eoI/AAAAAAAAAWg/shBOIfAXqHY/s400/mcd_lovin_it__clr%255B1%255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1288" y="4292600"/>
            <a:ext cx="2652712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8" descr="http://3.bp.blogspot.com/_T3Gqqkz9Mm0/TGfjysYjKwI/AAAAAAAAB2A/i2BCOo4HVmM/s1600/newspaper_b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557338"/>
            <a:ext cx="2268537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0" descr="http://www.newmoonmovie.org/images/2009050613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838" y="1628775"/>
            <a:ext cx="2525712" cy="341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2" descr="http://www.topnews.in/files/David-Camero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950" y="1557338"/>
            <a:ext cx="1790700" cy="255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4" descr="http://www.cashcade.co.uk/wp-content/uploads/2009/04/google-tv-ads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475" y="5221288"/>
            <a:ext cx="1674813" cy="16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A.F.O.R.E.S.T.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4000" smtClean="0">
                <a:solidFill>
                  <a:srgbClr val="FF0000"/>
                </a:solidFill>
              </a:rPr>
              <a:t>A</a:t>
            </a:r>
            <a:r>
              <a:rPr lang="en-GB" sz="4000" smtClean="0"/>
              <a:t>lliteration</a:t>
            </a:r>
          </a:p>
          <a:p>
            <a:pPr eaLnBrk="1" hangingPunct="1">
              <a:buFontTx/>
              <a:buNone/>
            </a:pPr>
            <a:r>
              <a:rPr lang="en-GB" sz="4000" smtClean="0">
                <a:solidFill>
                  <a:srgbClr val="FF0000"/>
                </a:solidFill>
              </a:rPr>
              <a:t>F</a:t>
            </a:r>
            <a:r>
              <a:rPr lang="en-GB" sz="4000" smtClean="0"/>
              <a:t>acts</a:t>
            </a:r>
          </a:p>
          <a:p>
            <a:pPr eaLnBrk="1" hangingPunct="1">
              <a:buFontTx/>
              <a:buNone/>
            </a:pPr>
            <a:r>
              <a:rPr lang="en-GB" sz="4000" smtClean="0">
                <a:solidFill>
                  <a:srgbClr val="FF0000"/>
                </a:solidFill>
              </a:rPr>
              <a:t>O</a:t>
            </a:r>
            <a:r>
              <a:rPr lang="en-GB" sz="4000" smtClean="0"/>
              <a:t>pinion</a:t>
            </a:r>
          </a:p>
          <a:p>
            <a:pPr eaLnBrk="1" hangingPunct="1">
              <a:buFontTx/>
              <a:buNone/>
            </a:pPr>
            <a:r>
              <a:rPr lang="en-GB" sz="4000" smtClean="0">
                <a:solidFill>
                  <a:srgbClr val="FF0000"/>
                </a:solidFill>
              </a:rPr>
              <a:t>R</a:t>
            </a:r>
            <a:r>
              <a:rPr lang="en-GB" sz="4000" smtClean="0"/>
              <a:t>epetition</a:t>
            </a:r>
          </a:p>
          <a:p>
            <a:pPr eaLnBrk="1" hangingPunct="1">
              <a:buFontTx/>
              <a:buNone/>
            </a:pPr>
            <a:r>
              <a:rPr lang="en-GB" sz="4000" smtClean="0">
                <a:solidFill>
                  <a:srgbClr val="FF0000"/>
                </a:solidFill>
              </a:rPr>
              <a:t>E</a:t>
            </a:r>
            <a:r>
              <a:rPr lang="en-GB" sz="4000" smtClean="0"/>
              <a:t>motive language</a:t>
            </a:r>
          </a:p>
          <a:p>
            <a:pPr eaLnBrk="1" hangingPunct="1">
              <a:buFontTx/>
              <a:buNone/>
            </a:pPr>
            <a:r>
              <a:rPr lang="en-GB" sz="4000" smtClean="0">
                <a:solidFill>
                  <a:srgbClr val="FF0000"/>
                </a:solidFill>
              </a:rPr>
              <a:t>S</a:t>
            </a:r>
            <a:r>
              <a:rPr lang="en-GB" sz="4000" smtClean="0"/>
              <a:t>tatistics</a:t>
            </a:r>
          </a:p>
          <a:p>
            <a:pPr eaLnBrk="1" hangingPunct="1">
              <a:buFontTx/>
              <a:buNone/>
            </a:pPr>
            <a:r>
              <a:rPr lang="en-GB" sz="4000" smtClean="0">
                <a:solidFill>
                  <a:srgbClr val="FF0000"/>
                </a:solidFill>
              </a:rPr>
              <a:t>T</a:t>
            </a:r>
            <a:r>
              <a:rPr lang="en-GB" sz="4000" smtClean="0"/>
              <a:t>hree (rule of)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Alliteration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smtClean="0"/>
              <a:t>This is when more than one word in a row starts with the same letter:</a:t>
            </a:r>
          </a:p>
          <a:p>
            <a:pPr eaLnBrk="1" hangingPunct="1">
              <a:buFontTx/>
              <a:buNone/>
            </a:pPr>
            <a:endParaRPr lang="en-GB" smtClean="0"/>
          </a:p>
          <a:p>
            <a:pPr eaLnBrk="1" hangingPunct="1">
              <a:buFontTx/>
              <a:buNone/>
            </a:pPr>
            <a:r>
              <a:rPr lang="en-GB" smtClean="0"/>
              <a:t>‘</a:t>
            </a:r>
            <a:r>
              <a:rPr lang="en-GB" smtClean="0">
                <a:solidFill>
                  <a:srgbClr val="FF0000"/>
                </a:solidFill>
              </a:rPr>
              <a:t>T</a:t>
            </a:r>
            <a:r>
              <a:rPr lang="en-GB" smtClean="0"/>
              <a:t>ango will make your </a:t>
            </a:r>
            <a:r>
              <a:rPr lang="en-GB" smtClean="0">
                <a:solidFill>
                  <a:srgbClr val="FF0000"/>
                </a:solidFill>
              </a:rPr>
              <a:t>t</a:t>
            </a:r>
            <a:r>
              <a:rPr lang="en-GB" smtClean="0"/>
              <a:t>astebuds </a:t>
            </a:r>
            <a:r>
              <a:rPr lang="en-GB" smtClean="0">
                <a:solidFill>
                  <a:srgbClr val="FF0000"/>
                </a:solidFill>
              </a:rPr>
              <a:t>t</a:t>
            </a:r>
            <a:r>
              <a:rPr lang="en-GB" smtClean="0"/>
              <a:t>ingle’</a:t>
            </a:r>
          </a:p>
        </p:txBody>
      </p:sp>
      <p:pic>
        <p:nvPicPr>
          <p:cNvPr id="6148" name="Picture 5" descr="Tango re-desig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3933825"/>
            <a:ext cx="4427537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Facts/Opinion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707188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4000" smtClean="0"/>
              <a:t>Coca-cola is the most popular soft drink in the world.</a:t>
            </a:r>
          </a:p>
          <a:p>
            <a:pPr eaLnBrk="1" hangingPunct="1">
              <a:buFontTx/>
              <a:buNone/>
            </a:pPr>
            <a:endParaRPr lang="en-GB" sz="4000" smtClean="0"/>
          </a:p>
          <a:p>
            <a:pPr eaLnBrk="1" hangingPunct="1">
              <a:buFontTx/>
              <a:buNone/>
            </a:pPr>
            <a:r>
              <a:rPr lang="en-GB" sz="4000" smtClean="0"/>
              <a:t>Coca-cola is the most delicious soft drink there is. </a:t>
            </a:r>
          </a:p>
        </p:txBody>
      </p:sp>
      <p:pic>
        <p:nvPicPr>
          <p:cNvPr id="7172" name="Picture 5" descr="coca-cola-classic-c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6138" y="3716338"/>
            <a:ext cx="1947862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Repetition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GB" smtClean="0">
              <a:hlinkClick r:id="rId2"/>
            </a:endParaRPr>
          </a:p>
          <a:p>
            <a:pPr eaLnBrk="1" hangingPunct="1">
              <a:buFontTx/>
              <a:buNone/>
            </a:pPr>
            <a:endParaRPr lang="en-GB" smtClean="0">
              <a:hlinkClick r:id="rId2"/>
            </a:endParaRPr>
          </a:p>
          <a:p>
            <a:pPr eaLnBrk="1" hangingPunct="1">
              <a:buFontTx/>
              <a:buNone/>
            </a:pPr>
            <a:r>
              <a:rPr lang="en-GB" smtClean="0">
                <a:hlinkClick r:id="rId2"/>
              </a:rPr>
              <a:t>http://www.youtube.com/watch?v=F_-9QFvhQWo</a:t>
            </a:r>
            <a:endParaRPr lang="en-GB" smtClean="0"/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-158548" y="1412776"/>
            <a:ext cx="930254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Repeating a word or phrase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Emotive language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sz="4800" smtClean="0"/>
              <a:t>Language that appeals to your emotions/ your heart. </a:t>
            </a:r>
          </a:p>
          <a:p>
            <a:pPr eaLnBrk="1" hangingPunct="1">
              <a:buFontTx/>
              <a:buNone/>
            </a:pPr>
            <a:r>
              <a:rPr lang="en-GB" sz="4800" smtClean="0">
                <a:hlinkClick r:id="rId2"/>
              </a:rPr>
              <a:t>http://www.youtube.com/watch?v=zHzMLGH1Rfs</a:t>
            </a:r>
            <a:endParaRPr lang="en-GB" sz="4800" smtClean="0"/>
          </a:p>
          <a:p>
            <a:pPr eaLnBrk="1" hangingPunct="1">
              <a:buFontTx/>
              <a:buNone/>
            </a:pPr>
            <a:endParaRPr lang="en-GB" sz="4800" smtClean="0"/>
          </a:p>
          <a:p>
            <a:pPr eaLnBrk="1" hangingPunct="1">
              <a:buFontTx/>
              <a:buNone/>
            </a:pPr>
            <a:endParaRPr lang="en-GB" sz="4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Statistics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5003800" y="1600200"/>
            <a:ext cx="36830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GB" smtClean="0"/>
              <a:t>Usually these are stated as numbers or percentages.</a:t>
            </a:r>
          </a:p>
        </p:txBody>
      </p:sp>
      <p:pic>
        <p:nvPicPr>
          <p:cNvPr id="10244" name="Picture 2" descr="http://www.iperceptiondesign.co.uk/img/portfolio/advert_1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00150"/>
            <a:ext cx="3995738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4" descr="http://www.roadsafetygb.org.uk/misc/fckeditorFiles/image/YOUNG%20DRIVERS/HCC-Publication-Adve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1925" y="3213100"/>
            <a:ext cx="5172075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241</Words>
  <Application>Microsoft Office PowerPoint</Application>
  <PresentationFormat>On-screen Show (4:3)</PresentationFormat>
  <Paragraphs>51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Aharoni</vt:lpstr>
      <vt:lpstr>Calibri</vt:lpstr>
      <vt:lpstr>Default Design</vt:lpstr>
      <vt:lpstr>Slide 1</vt:lpstr>
      <vt:lpstr>This lesson we will:</vt:lpstr>
      <vt:lpstr>Where might we find persuasive techniques?</vt:lpstr>
      <vt:lpstr>A.F.O.R.E.S.T.</vt:lpstr>
      <vt:lpstr>Alliteration</vt:lpstr>
      <vt:lpstr>Facts/Opinion</vt:lpstr>
      <vt:lpstr>Repetition</vt:lpstr>
      <vt:lpstr>Emotive language</vt:lpstr>
      <vt:lpstr>Statistics</vt:lpstr>
      <vt:lpstr>Three (rule of)</vt:lpstr>
      <vt:lpstr>A.F.O.R.E.S.T.</vt:lpstr>
      <vt:lpstr>Slide 12</vt:lpstr>
    </vt:vector>
  </TitlesOfParts>
  <Company>St John Plessington Catholic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AFOREST persuasive techniques</dc:title>
  <dc:creator>mumbyal</dc:creator>
  <cp:lastModifiedBy>Lisa Landis</cp:lastModifiedBy>
  <cp:revision>4</cp:revision>
  <dcterms:created xsi:type="dcterms:W3CDTF">2011-04-15T14:16:15Z</dcterms:created>
  <dcterms:modified xsi:type="dcterms:W3CDTF">2012-08-17T02:11:37Z</dcterms:modified>
</cp:coreProperties>
</file>