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Default Extension="wav" ContentType="audio/wav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32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30" r:id="rId75"/>
    <p:sldId id="331" r:id="rId76"/>
    <p:sldId id="332" r:id="rId77"/>
    <p:sldId id="333" r:id="rId78"/>
    <p:sldId id="334" r:id="rId79"/>
    <p:sldId id="335" r:id="rId80"/>
    <p:sldId id="336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339933"/>
    <a:srgbClr val="FFFFCC"/>
    <a:srgbClr val="FF0000"/>
    <a:srgbClr val="FF0066"/>
    <a:srgbClr val="66FF33"/>
    <a:srgbClr val="FF99FF"/>
    <a:srgbClr val="99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EB3F6-5D11-4FF3-88D5-D418B078ADCB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753CF-E2B9-4C88-9313-9E7F7A59D2B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5CB331-C50D-42BF-BA6A-0F2C92635754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65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w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9180-A8C3-47DB-8A74-0BF5DB8856D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520D-17D4-4BCA-9FC0-396004E94F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9180-A8C3-47DB-8A74-0BF5DB8856D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520D-17D4-4BCA-9FC0-396004E94F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9180-A8C3-47DB-8A74-0BF5DB8856D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520D-17D4-4BCA-9FC0-396004E94F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9180-A8C3-47DB-8A74-0BF5DB8856D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520D-17D4-4BCA-9FC0-396004E94F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9180-A8C3-47DB-8A74-0BF5DB8856D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520D-17D4-4BCA-9FC0-396004E94F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9180-A8C3-47DB-8A74-0BF5DB8856D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520D-17D4-4BCA-9FC0-396004E94F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9180-A8C3-47DB-8A74-0BF5DB8856D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520D-17D4-4BCA-9FC0-396004E94F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9180-A8C3-47DB-8A74-0BF5DB8856D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520D-17D4-4BCA-9FC0-396004E94F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9180-A8C3-47DB-8A74-0BF5DB8856D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520D-17D4-4BCA-9FC0-396004E94F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7353300" y="6570663"/>
            <a:ext cx="1433513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n w="6350">
                  <a:noFill/>
                  <a:prstDash val="solid"/>
                </a:ln>
                <a:solidFill>
                  <a:srgbClr val="FFC000"/>
                </a:solidFill>
                <a:latin typeface="+mn-lt"/>
              </a:rPr>
              <a:t>www.fresherschools.com</a:t>
            </a:r>
            <a:endParaRPr lang="en-US" sz="2000" b="1" dirty="0">
              <a:ln w="6350">
                <a:noFill/>
                <a:prstDash val="solid"/>
              </a:ln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fresher schools\Resource Downloads\60_second_countdown\PFT2E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86250"/>
            <a:ext cx="11207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9180-A8C3-47DB-8A74-0BF5DB8856D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520D-17D4-4BCA-9FC0-396004E94F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9180-A8C3-47DB-8A74-0BF5DB8856D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520D-17D4-4BCA-9FC0-396004E94F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19180-A8C3-47DB-8A74-0BF5DB8856D8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7520D-17D4-4BCA-9FC0-396004E94FE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</p:sldLayoutIdLst>
  <p:transition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0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9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0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2.xml"/><Relationship Id="rId4" Type="http://schemas.openxmlformats.org/officeDocument/2006/relationships/image" Target="../media/image7.wmf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"/>
            <a:ext cx="8496944" cy="764703"/>
          </a:xfrm>
        </p:spPr>
        <p:txBody>
          <a:bodyPr>
            <a:normAutofit/>
          </a:bodyPr>
          <a:lstStyle/>
          <a:p>
            <a:endParaRPr lang="en-GB" sz="40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280920" cy="3384376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Learning Objective:</a:t>
            </a: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omic Sans MS"/>
              </a:rPr>
              <a:t>To be able </a:t>
            </a:r>
            <a:r>
              <a:rPr lang="en-GB" dirty="0">
                <a:solidFill>
                  <a:srgbClr val="00B050"/>
                </a:solidFill>
                <a:latin typeface="Comic Sans MS"/>
              </a:rPr>
              <a:t>to </a:t>
            </a:r>
            <a:r>
              <a:rPr lang="en-GB" dirty="0">
                <a:solidFill>
                  <a:srgbClr val="0070C0"/>
                </a:solidFill>
                <a:latin typeface="Comic Sans MS"/>
              </a:rPr>
              <a:t>write</a:t>
            </a:r>
            <a:r>
              <a:rPr lang="en-GB" dirty="0">
                <a:solidFill>
                  <a:srgbClr val="00B050"/>
                </a:solidFill>
                <a:latin typeface="Comic Sans MS"/>
              </a:rPr>
              <a:t> a persuasive </a:t>
            </a:r>
            <a:r>
              <a:rPr lang="en-GB" dirty="0">
                <a:solidFill>
                  <a:srgbClr val="0070C0"/>
                </a:solidFill>
                <a:latin typeface="Comic Sans MS"/>
              </a:rPr>
              <a:t>speech</a:t>
            </a:r>
            <a:r>
              <a:rPr lang="en-GB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GB" dirty="0">
                <a:solidFill>
                  <a:srgbClr val="FF0000"/>
                </a:solidFill>
                <a:latin typeface="Comic Sans MS"/>
              </a:rPr>
              <a:t>using AFOREST</a:t>
            </a:r>
            <a:r>
              <a:rPr lang="en-GB" dirty="0">
                <a:solidFill>
                  <a:srgbClr val="000000"/>
                </a:solidFill>
                <a:latin typeface="Comic Sans MS"/>
              </a:rPr>
              <a:t> to </a:t>
            </a:r>
            <a:r>
              <a:rPr lang="en-GB" dirty="0">
                <a:solidFill>
                  <a:srgbClr val="00B050"/>
                </a:solidFill>
                <a:latin typeface="Comic Sans MS"/>
              </a:rPr>
              <a:t>vary my writing </a:t>
            </a:r>
            <a:r>
              <a:rPr lang="en-GB" dirty="0">
                <a:solidFill>
                  <a:srgbClr val="FF0000"/>
                </a:solidFill>
                <a:latin typeface="Comic Sans MS"/>
              </a:rPr>
              <a:t>to suit my audience and purpose</a:t>
            </a:r>
            <a:r>
              <a:rPr lang="en-GB" dirty="0">
                <a:solidFill>
                  <a:srgbClr val="000000"/>
                </a:solidFill>
                <a:latin typeface="Comic Sans MS"/>
              </a:rPr>
              <a:t>.</a:t>
            </a:r>
            <a:endParaRPr lang="en-GB" sz="4800" dirty="0" smtClean="0">
              <a:latin typeface="Times New Roman"/>
              <a:ea typeface="Times New Roman"/>
            </a:endParaRPr>
          </a:p>
          <a:p>
            <a:r>
              <a:rPr lang="en-GB" dirty="0">
                <a:solidFill>
                  <a:srgbClr val="0070C0"/>
                </a:solidFill>
                <a:latin typeface="Comic Sans MS"/>
              </a:rPr>
              <a:t>Must: Level 4</a:t>
            </a:r>
            <a:r>
              <a:rPr lang="en-GB" dirty="0">
                <a:solidFill>
                  <a:srgbClr val="000000"/>
                </a:solidFill>
                <a:latin typeface="Comic Sans MS"/>
              </a:rPr>
              <a:t>	    		</a:t>
            </a:r>
            <a:r>
              <a:rPr lang="en-GB" dirty="0">
                <a:solidFill>
                  <a:srgbClr val="00B050"/>
                </a:solidFill>
                <a:latin typeface="Comic Sans MS"/>
              </a:rPr>
              <a:t>Should: Level 5	</a:t>
            </a:r>
            <a:r>
              <a:rPr lang="en-GB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GB" dirty="0">
                <a:solidFill>
                  <a:srgbClr val="FF0000"/>
                </a:solidFill>
                <a:latin typeface="Comic Sans MS"/>
              </a:rPr>
              <a:t>Could: Level 6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1266" name="Picture 2" descr="http://www.chocolate-easter-eggs.co.uk/wp-content/uploads/giant-cadbury-easter-egg-caramel-bunnies-gift-s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933056"/>
            <a:ext cx="2555776" cy="2555776"/>
          </a:xfrm>
          <a:prstGeom prst="rect">
            <a:avLst/>
          </a:prstGeom>
          <a:noFill/>
        </p:spPr>
      </p:pic>
      <p:sp>
        <p:nvSpPr>
          <p:cNvPr id="5" name="Plus 4"/>
          <p:cNvSpPr/>
          <p:nvPr/>
        </p:nvSpPr>
        <p:spPr>
          <a:xfrm>
            <a:off x="5148064" y="4581128"/>
            <a:ext cx="936104" cy="1008112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268" name="Picture 4" descr="http://twicegifted.com/wp-content/uploads/2011/01/children-jum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221088"/>
            <a:ext cx="2487886" cy="18970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1520" y="3861048"/>
            <a:ext cx="2627784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STARTER:</a:t>
            </a:r>
          </a:p>
          <a:p>
            <a:endParaRPr lang="en-GB" sz="2800" dirty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WHAT LINKS THESE TWO PICTURES TOGETHER?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483768" y="4293096"/>
            <a:ext cx="792088" cy="43204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0" y="3687901"/>
            <a:ext cx="9144000" cy="3170099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Read through the Learning Objective.</a:t>
            </a:r>
          </a:p>
          <a:p>
            <a:endParaRPr lang="en-GB" sz="4000" dirty="0">
              <a:latin typeface="Comic Sans MS" pitchFamily="66" charset="0"/>
            </a:endParaRPr>
          </a:p>
          <a:p>
            <a:r>
              <a:rPr lang="en-GB" sz="4000" dirty="0" smtClean="0">
                <a:latin typeface="Comic Sans MS" pitchFamily="66" charset="0"/>
              </a:rPr>
              <a:t>Underline anything that you can do and circle what you would like to achieve in today’s lesson.</a:t>
            </a:r>
            <a:endParaRPr lang="en-GB" sz="4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FF00"/>
                </a:solidFill>
                <a:latin typeface="Comic Sans MS" pitchFamily="66" charset="0"/>
              </a:rPr>
              <a:t>55</a:t>
            </a:r>
            <a:endParaRPr lang="en-GB" sz="1000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FF00"/>
                </a:solidFill>
                <a:latin typeface="Comic Sans MS" pitchFamily="66" charset="0"/>
              </a:rPr>
              <a:t>54</a:t>
            </a:r>
            <a:endParaRPr lang="en-GB" sz="1000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FF00"/>
                </a:solidFill>
                <a:latin typeface="Comic Sans MS" pitchFamily="66" charset="0"/>
              </a:rPr>
              <a:t>53</a:t>
            </a:r>
            <a:endParaRPr lang="en-GB" sz="1000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FF00"/>
                </a:solidFill>
                <a:latin typeface="Comic Sans MS" pitchFamily="66" charset="0"/>
              </a:rPr>
              <a:t>52</a:t>
            </a:r>
            <a:endParaRPr lang="en-GB" sz="1000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FF00"/>
                </a:solidFill>
                <a:latin typeface="Comic Sans MS" pitchFamily="66" charset="0"/>
              </a:rPr>
              <a:t>51</a:t>
            </a:r>
            <a:endParaRPr lang="en-GB" sz="1000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C000"/>
                </a:solidFill>
                <a:latin typeface="Comic Sans MS" pitchFamily="66" charset="0"/>
              </a:rPr>
              <a:t>50</a:t>
            </a:r>
            <a:endParaRPr lang="en-GB" sz="10000" smtClean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C000"/>
                </a:solidFill>
                <a:latin typeface="Comic Sans MS" pitchFamily="66" charset="0"/>
              </a:rPr>
              <a:t>49</a:t>
            </a:r>
            <a:endParaRPr lang="en-GB" sz="10000" smtClean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C000"/>
                </a:solidFill>
                <a:latin typeface="Comic Sans MS" pitchFamily="66" charset="0"/>
              </a:rPr>
              <a:t>48</a:t>
            </a:r>
            <a:endParaRPr lang="en-GB" sz="10000" smtClean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C000"/>
                </a:solidFill>
                <a:latin typeface="Comic Sans MS" pitchFamily="66" charset="0"/>
              </a:rPr>
              <a:t>47</a:t>
            </a:r>
            <a:endParaRPr lang="en-GB" sz="10000" smtClean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C000"/>
                </a:solidFill>
                <a:latin typeface="Comic Sans MS" pitchFamily="66" charset="0"/>
              </a:rPr>
              <a:t>46</a:t>
            </a:r>
            <a:endParaRPr lang="en-GB" sz="10000" smtClean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What links these images together?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http://www.chocolate-easter-eggs.co.uk/wp-content/uploads/giant-cadbury-easter-egg-caramel-bunnies-gift-s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4283968" cy="4283968"/>
          </a:xfrm>
          <a:prstGeom prst="rect">
            <a:avLst/>
          </a:prstGeom>
          <a:noFill/>
        </p:spPr>
      </p:pic>
      <p:sp>
        <p:nvSpPr>
          <p:cNvPr id="5" name="Plus 4"/>
          <p:cNvSpPr/>
          <p:nvPr/>
        </p:nvSpPr>
        <p:spPr>
          <a:xfrm>
            <a:off x="3995936" y="3861048"/>
            <a:ext cx="936104" cy="1008112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4" descr="http://twicegifted.com/wp-content/uploads/2011/01/children-jum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924944"/>
            <a:ext cx="3966342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C000"/>
                </a:solidFill>
                <a:latin typeface="Comic Sans MS" pitchFamily="66" charset="0"/>
              </a:rPr>
              <a:t>45</a:t>
            </a:r>
            <a:endParaRPr lang="en-GB" sz="10000" smtClean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C000"/>
                </a:solidFill>
                <a:latin typeface="Comic Sans MS" pitchFamily="66" charset="0"/>
              </a:rPr>
              <a:t>44</a:t>
            </a:r>
            <a:endParaRPr lang="en-GB" sz="10000" smtClean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C000"/>
                </a:solidFill>
                <a:latin typeface="Comic Sans MS" pitchFamily="66" charset="0"/>
              </a:rPr>
              <a:t>43</a:t>
            </a:r>
            <a:endParaRPr lang="en-GB" sz="10000" smtClean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C000"/>
                </a:solidFill>
                <a:latin typeface="Comic Sans MS" pitchFamily="66" charset="0"/>
              </a:rPr>
              <a:t>42</a:t>
            </a:r>
            <a:endParaRPr lang="en-GB" sz="10000" smtClean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C000"/>
                </a:solidFill>
                <a:latin typeface="Comic Sans MS" pitchFamily="66" charset="0"/>
              </a:rPr>
              <a:t>41</a:t>
            </a:r>
            <a:endParaRPr lang="en-GB" sz="10000" smtClean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92D050"/>
                </a:solidFill>
                <a:latin typeface="Comic Sans MS" pitchFamily="66" charset="0"/>
              </a:rPr>
              <a:t>40</a:t>
            </a:r>
            <a:endParaRPr lang="en-GB" sz="1000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92D050"/>
                </a:solidFill>
                <a:latin typeface="Comic Sans MS" pitchFamily="66" charset="0"/>
              </a:rPr>
              <a:t>39</a:t>
            </a:r>
            <a:endParaRPr lang="en-GB" sz="1000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92D050"/>
                </a:solidFill>
                <a:latin typeface="Comic Sans MS" pitchFamily="66" charset="0"/>
              </a:rPr>
              <a:t>38</a:t>
            </a:r>
            <a:endParaRPr lang="en-GB" sz="1000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92D050"/>
                </a:solidFill>
                <a:latin typeface="Comic Sans MS" pitchFamily="66" charset="0"/>
              </a:rPr>
              <a:t>37</a:t>
            </a:r>
            <a:endParaRPr lang="en-GB" sz="1000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92D050"/>
                </a:solidFill>
                <a:latin typeface="Comic Sans MS" pitchFamily="66" charset="0"/>
              </a:rPr>
              <a:t>36</a:t>
            </a:r>
            <a:endParaRPr lang="en-GB" sz="1000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43608" y="3933056"/>
            <a:ext cx="7704856" cy="2016224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Task 1: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With the person sat next to you have 30 seconds each to tell them about when you were last persuaded to do something or buy something.</a:t>
            </a:r>
          </a:p>
          <a:p>
            <a:endParaRPr lang="en-GB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***HINT***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Think about any </a:t>
            </a:r>
            <a:r>
              <a:rPr lang="en-GB" dirty="0" smtClean="0">
                <a:latin typeface="Comic Sans MS" pitchFamily="66" charset="0"/>
              </a:rPr>
              <a:t>adverts </a:t>
            </a:r>
            <a:r>
              <a:rPr lang="en-GB" dirty="0" smtClean="0">
                <a:latin typeface="Comic Sans MS" pitchFamily="66" charset="0"/>
              </a:rPr>
              <a:t>that you have seen recently or think about what you last bought from the shops-why did you buy it?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4338" name="Picture 2" descr="C:\Users\Reena.REENABHOGALWELS\AppData\Local\Microsoft\Windows\Temporary Internet Files\Content.IE5\CJM33PYW\MM90004373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1289458" cy="165618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92D050"/>
                </a:solidFill>
                <a:latin typeface="Comic Sans MS" pitchFamily="66" charset="0"/>
              </a:rPr>
              <a:t>35</a:t>
            </a:r>
            <a:endParaRPr lang="en-GB" sz="1000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92D050"/>
                </a:solidFill>
                <a:latin typeface="Comic Sans MS" pitchFamily="66" charset="0"/>
              </a:rPr>
              <a:t>34</a:t>
            </a:r>
            <a:endParaRPr lang="en-GB" sz="1000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92D050"/>
                </a:solidFill>
                <a:latin typeface="Comic Sans MS" pitchFamily="66" charset="0"/>
              </a:rPr>
              <a:t>33</a:t>
            </a:r>
            <a:endParaRPr lang="en-GB" sz="1000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92D050"/>
                </a:solidFill>
                <a:latin typeface="Comic Sans MS" pitchFamily="66" charset="0"/>
              </a:rPr>
              <a:t>32</a:t>
            </a:r>
            <a:endParaRPr lang="en-GB" sz="1000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92D050"/>
                </a:solidFill>
                <a:latin typeface="Comic Sans MS" pitchFamily="66" charset="0"/>
              </a:rPr>
              <a:t>31</a:t>
            </a:r>
            <a:endParaRPr lang="en-GB" sz="1000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00B0F0"/>
                </a:solidFill>
                <a:latin typeface="Comic Sans MS" pitchFamily="66" charset="0"/>
              </a:rPr>
              <a:t>30</a:t>
            </a:r>
            <a:endParaRPr lang="en-GB" sz="1000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00B0F0"/>
                </a:solidFill>
                <a:latin typeface="Comic Sans MS" pitchFamily="66" charset="0"/>
              </a:rPr>
              <a:t>29</a:t>
            </a:r>
            <a:endParaRPr lang="en-GB" sz="1000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00B0F0"/>
                </a:solidFill>
                <a:latin typeface="Comic Sans MS" pitchFamily="66" charset="0"/>
              </a:rPr>
              <a:t>28</a:t>
            </a:r>
            <a:endParaRPr lang="en-GB" sz="1000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00B0F0"/>
                </a:solidFill>
                <a:latin typeface="Comic Sans MS" pitchFamily="66" charset="0"/>
              </a:rPr>
              <a:t>27</a:t>
            </a:r>
            <a:endParaRPr lang="en-GB" sz="1000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00B0F0"/>
                </a:solidFill>
                <a:latin typeface="Comic Sans MS" pitchFamily="66" charset="0"/>
              </a:rPr>
              <a:t>26</a:t>
            </a:r>
            <a:endParaRPr lang="en-GB" sz="1000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10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Get ready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GB" sz="5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60 seconds...</a:t>
            </a:r>
          </a:p>
          <a:p>
            <a:pPr algn="r">
              <a:buFontTx/>
              <a:buNone/>
              <a:defRPr/>
            </a:pPr>
            <a:r>
              <a:rPr lang="en-GB" sz="5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...starting from</a:t>
            </a:r>
          </a:p>
          <a:p>
            <a:pPr algn="r">
              <a:buFontTx/>
              <a:buNone/>
              <a:defRPr/>
            </a:pPr>
            <a:endParaRPr lang="en-GB" sz="54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algn="r">
              <a:buFontTx/>
              <a:buNone/>
              <a:defRPr/>
            </a:pPr>
            <a:endParaRPr lang="en-GB" sz="54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FontTx/>
              <a:buNone/>
              <a:defRPr/>
            </a:pPr>
            <a:endParaRPr lang="en-GB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FontTx/>
              <a:buNone/>
              <a:defRPr/>
            </a:pPr>
            <a:r>
              <a:rPr lang="en-GB" dirty="0" smtClean="0">
                <a:solidFill>
                  <a:srgbClr val="C00000"/>
                </a:solidFill>
                <a:latin typeface="Comic Sans MS" pitchFamily="66" charset="0"/>
              </a:rPr>
              <a:t>tap to begin</a:t>
            </a:r>
            <a:endParaRPr lang="en-GB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0724" name="Picture 7" descr="F:\fresher schools\Resource Downloads\60_second_countdown\PFT3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6788" y="3714750"/>
            <a:ext cx="46704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00B0F0"/>
                </a:solidFill>
                <a:latin typeface="Comic Sans MS" pitchFamily="66" charset="0"/>
              </a:rPr>
              <a:t>25</a:t>
            </a:r>
            <a:endParaRPr lang="en-GB" sz="1000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00B0F0"/>
                </a:solidFill>
                <a:latin typeface="Comic Sans MS" pitchFamily="66" charset="0"/>
              </a:rPr>
              <a:t>24</a:t>
            </a:r>
            <a:endParaRPr lang="en-GB" sz="1000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00B0F0"/>
                </a:solidFill>
                <a:latin typeface="Comic Sans MS" pitchFamily="66" charset="0"/>
              </a:rPr>
              <a:t>23</a:t>
            </a:r>
            <a:endParaRPr lang="en-GB" sz="1000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00B0F0"/>
                </a:solidFill>
                <a:latin typeface="Comic Sans MS" pitchFamily="66" charset="0"/>
              </a:rPr>
              <a:t>22</a:t>
            </a:r>
            <a:endParaRPr lang="en-GB" sz="1000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00B0F0"/>
                </a:solidFill>
                <a:latin typeface="Comic Sans MS" pitchFamily="66" charset="0"/>
              </a:rPr>
              <a:t>21</a:t>
            </a:r>
            <a:endParaRPr lang="en-GB" sz="1000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FF"/>
                </a:solidFill>
                <a:latin typeface="Comic Sans MS" pitchFamily="66" charset="0"/>
              </a:rPr>
              <a:t>20</a:t>
            </a:r>
            <a:endParaRPr lang="en-GB" sz="10000" smtClean="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FF"/>
                </a:solidFill>
                <a:latin typeface="Comic Sans MS" pitchFamily="66" charset="0"/>
              </a:rPr>
              <a:t>19</a:t>
            </a:r>
            <a:endParaRPr lang="en-GB" sz="10000" smtClean="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FF"/>
                </a:solidFill>
                <a:latin typeface="Comic Sans MS" pitchFamily="66" charset="0"/>
              </a:rPr>
              <a:t>18</a:t>
            </a:r>
            <a:endParaRPr lang="en-GB" sz="10000" smtClean="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FF"/>
                </a:solidFill>
                <a:latin typeface="Comic Sans MS" pitchFamily="66" charset="0"/>
              </a:rPr>
              <a:t>17</a:t>
            </a:r>
            <a:endParaRPr lang="en-GB" sz="10000" smtClean="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FF"/>
                </a:solidFill>
                <a:latin typeface="Comic Sans MS" pitchFamily="66" charset="0"/>
              </a:rPr>
              <a:t>16</a:t>
            </a:r>
            <a:endParaRPr lang="en-GB" sz="10000" smtClean="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FF00"/>
                </a:solidFill>
                <a:latin typeface="Comic Sans MS" pitchFamily="66" charset="0"/>
              </a:rPr>
              <a:t>60</a:t>
            </a:r>
            <a:endParaRPr lang="en-GB" sz="1000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FF"/>
                </a:solidFill>
                <a:latin typeface="Comic Sans MS" pitchFamily="66" charset="0"/>
              </a:rPr>
              <a:t>15</a:t>
            </a:r>
            <a:endParaRPr lang="en-GB" sz="10000" smtClean="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FF"/>
                </a:solidFill>
                <a:latin typeface="Comic Sans MS" pitchFamily="66" charset="0"/>
              </a:rPr>
              <a:t>14</a:t>
            </a:r>
            <a:endParaRPr lang="en-GB" sz="10000" smtClean="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FF"/>
                </a:solidFill>
                <a:latin typeface="Comic Sans MS" pitchFamily="66" charset="0"/>
              </a:rPr>
              <a:t>13</a:t>
            </a:r>
            <a:endParaRPr lang="en-GB" sz="10000" smtClean="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FF"/>
                </a:solidFill>
                <a:latin typeface="Comic Sans MS" pitchFamily="66" charset="0"/>
              </a:rPr>
              <a:t>12</a:t>
            </a:r>
            <a:endParaRPr lang="en-GB" sz="10000" smtClean="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FF"/>
                </a:solidFill>
                <a:latin typeface="Comic Sans MS" pitchFamily="66" charset="0"/>
              </a:rPr>
              <a:t>11</a:t>
            </a:r>
            <a:endParaRPr lang="en-GB" sz="10000" smtClean="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en-GB" sz="1000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00"/>
                </a:solidFill>
                <a:latin typeface="Comic Sans MS" pitchFamily="66" charset="0"/>
              </a:rPr>
              <a:t>9</a:t>
            </a:r>
            <a:endParaRPr lang="en-GB" sz="1000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1000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  <a:endParaRPr lang="en-GB" sz="1000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1000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FF00"/>
                </a:solidFill>
                <a:latin typeface="Comic Sans MS" pitchFamily="66" charset="0"/>
              </a:rPr>
              <a:t>59</a:t>
            </a:r>
            <a:endParaRPr lang="en-GB" sz="1000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1000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1000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1000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1000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1000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0</a:t>
            </a:r>
            <a:endParaRPr lang="en-GB" sz="100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3187" name="Picture 2" descr="F:\fresher schools\Resource Downloads\60_second_countdown\PFT4B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71625" y="2330450"/>
            <a:ext cx="508635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8" name="TextBox 3"/>
          <p:cNvSpPr txBox="1">
            <a:spLocks noChangeArrowheads="1"/>
          </p:cNvSpPr>
          <p:nvPr/>
        </p:nvSpPr>
        <p:spPr bwMode="auto">
          <a:xfrm rot="-1247731">
            <a:off x="214313" y="500063"/>
            <a:ext cx="3160712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500">
                <a:solidFill>
                  <a:srgbClr val="222268"/>
                </a:solidFill>
                <a:latin typeface="Comic Sans MS" pitchFamily="66" charset="0"/>
              </a:rPr>
              <a:t>s</a:t>
            </a:r>
            <a:r>
              <a:rPr lang="en-GB" sz="11500">
                <a:solidFill>
                  <a:srgbClr val="00B0F0"/>
                </a:solidFill>
                <a:latin typeface="Comic Sans MS" pitchFamily="66" charset="0"/>
              </a:rPr>
              <a:t>t</a:t>
            </a:r>
            <a:r>
              <a:rPr lang="en-GB" sz="11500">
                <a:solidFill>
                  <a:srgbClr val="FFFF00"/>
                </a:solidFill>
                <a:latin typeface="Comic Sans MS" pitchFamily="66" charset="0"/>
              </a:rPr>
              <a:t>o</a:t>
            </a:r>
            <a:r>
              <a:rPr lang="en-GB" sz="1150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lang="en-GB" sz="880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93189" name="TextBox 4"/>
          <p:cNvSpPr txBox="1">
            <a:spLocks noChangeArrowheads="1"/>
          </p:cNvSpPr>
          <p:nvPr/>
        </p:nvSpPr>
        <p:spPr bwMode="auto">
          <a:xfrm rot="1058979">
            <a:off x="5775325" y="649288"/>
            <a:ext cx="3160713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50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150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GB" sz="11500">
                <a:solidFill>
                  <a:srgbClr val="0070C0"/>
                </a:solidFill>
                <a:latin typeface="Comic Sans MS" pitchFamily="66" charset="0"/>
              </a:rPr>
              <a:t>o</a:t>
            </a:r>
            <a:r>
              <a:rPr lang="en-GB" sz="11500">
                <a:solidFill>
                  <a:srgbClr val="FF00FF"/>
                </a:solidFill>
                <a:latin typeface="Comic Sans MS" pitchFamily="66" charset="0"/>
              </a:rPr>
              <a:t>p</a:t>
            </a:r>
            <a:endParaRPr lang="en-GB" sz="880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addletters.com/pictures/bart-simpson-generator/bart-simpson-generat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2575" cy="6858000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323528" y="0"/>
            <a:ext cx="7200800" cy="3789040"/>
          </a:xfrm>
          <a:prstGeom prst="wedgeEllipseCallout">
            <a:avLst>
              <a:gd name="adj1" fmla="val 55282"/>
              <a:gd name="adj2" fmla="val 584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itchFamily="66" charset="0"/>
              </a:rPr>
              <a:t>Who was persuaded by something?</a:t>
            </a:r>
          </a:p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itchFamily="66" charset="0"/>
              </a:rPr>
              <a:t>What were you persuaded by?</a:t>
            </a:r>
            <a:endParaRPr lang="en-GB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sz="2200" dirty="0" smtClean="0">
                <a:solidFill>
                  <a:srgbClr val="000000"/>
                </a:solidFill>
                <a:latin typeface="Comic Sans MS"/>
              </a:rPr>
              <a:t>To be able </a:t>
            </a:r>
            <a:r>
              <a:rPr lang="en-GB" sz="2200" dirty="0" smtClean="0">
                <a:solidFill>
                  <a:srgbClr val="00B050"/>
                </a:solidFill>
                <a:latin typeface="Comic Sans MS"/>
              </a:rPr>
              <a:t>to </a:t>
            </a:r>
            <a:r>
              <a:rPr lang="en-GB" sz="2200" dirty="0" smtClean="0">
                <a:solidFill>
                  <a:srgbClr val="0070C0"/>
                </a:solidFill>
                <a:latin typeface="Comic Sans MS"/>
              </a:rPr>
              <a:t>write</a:t>
            </a:r>
            <a:r>
              <a:rPr lang="en-GB" sz="2200" dirty="0" smtClean="0">
                <a:solidFill>
                  <a:srgbClr val="00B050"/>
                </a:solidFill>
                <a:latin typeface="Comic Sans MS"/>
              </a:rPr>
              <a:t> a persuasive </a:t>
            </a:r>
            <a:r>
              <a:rPr lang="en-GB" sz="2200" dirty="0" smtClean="0">
                <a:solidFill>
                  <a:srgbClr val="0070C0"/>
                </a:solidFill>
                <a:latin typeface="Comic Sans MS"/>
              </a:rPr>
              <a:t>speech</a:t>
            </a:r>
            <a:r>
              <a:rPr lang="en-GB" sz="220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using AFOREST</a:t>
            </a:r>
            <a:r>
              <a:rPr lang="en-GB" sz="2200" dirty="0" smtClean="0">
                <a:solidFill>
                  <a:srgbClr val="000000"/>
                </a:solidFill>
                <a:latin typeface="Comic Sans MS"/>
              </a:rPr>
              <a:t> to </a:t>
            </a:r>
            <a:r>
              <a:rPr lang="en-GB" sz="2200" dirty="0" smtClean="0">
                <a:solidFill>
                  <a:srgbClr val="00B050"/>
                </a:solidFill>
                <a:latin typeface="Comic Sans MS"/>
              </a:rPr>
              <a:t>vary my writing</a:t>
            </a:r>
            <a:r>
              <a:rPr lang="en-GB" sz="220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to suit my audience and purpose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.</a:t>
            </a:r>
            <a:r>
              <a:rPr lang="en-GB" sz="6600" dirty="0" smtClean="0">
                <a:latin typeface="Times New Roman"/>
                <a:ea typeface="Times New Roman"/>
              </a:rPr>
              <a:t/>
            </a:r>
            <a:br>
              <a:rPr lang="en-GB" sz="6600" dirty="0" smtClean="0">
                <a:latin typeface="Times New Roman"/>
                <a:ea typeface="Times New Roman"/>
              </a:rPr>
            </a:b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A		F	O	R	E	S	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0" y="2708920"/>
            <a:ext cx="2088232" cy="1800200"/>
          </a:xfrm>
          <a:prstGeom prst="wedgeEllipseCallout">
            <a:avLst>
              <a:gd name="adj1" fmla="val 36968"/>
              <a:gd name="adj2" fmla="val -8662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Alliteration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39552" y="4509120"/>
            <a:ext cx="2664296" cy="1988840"/>
          </a:xfrm>
          <a:prstGeom prst="wedgeEllipseCallout">
            <a:avLst>
              <a:gd name="adj1" fmla="val 30357"/>
              <a:gd name="adj2" fmla="val -174326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Facts and Figures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123728" y="3501008"/>
            <a:ext cx="2304256" cy="1296144"/>
          </a:xfrm>
          <a:prstGeom prst="wedgeEllipseCallout">
            <a:avLst>
              <a:gd name="adj1" fmla="val 16446"/>
              <a:gd name="adj2" fmla="val -159288"/>
            </a:avLst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Opinions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483768" y="4581128"/>
            <a:ext cx="2664296" cy="1988840"/>
          </a:xfrm>
          <a:prstGeom prst="wedgeEllipseCallout">
            <a:avLst>
              <a:gd name="adj1" fmla="val 30357"/>
              <a:gd name="adj2" fmla="val -174326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Rhetorical Questions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995936" y="3573016"/>
            <a:ext cx="2304256" cy="1296144"/>
          </a:xfrm>
          <a:prstGeom prst="wedgeEllipseCallout">
            <a:avLst>
              <a:gd name="adj1" fmla="val 16446"/>
              <a:gd name="adj2" fmla="val -15928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Emotive language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572000" y="4653136"/>
            <a:ext cx="2664296" cy="1988840"/>
          </a:xfrm>
          <a:prstGeom prst="wedgeEllipseCallout">
            <a:avLst>
              <a:gd name="adj1" fmla="val 18917"/>
              <a:gd name="adj2" fmla="val -178506"/>
            </a:avLst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Superlatives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868144" y="3573016"/>
            <a:ext cx="2304256" cy="1296144"/>
          </a:xfrm>
          <a:prstGeom prst="wedgeEllipseCallout">
            <a:avLst>
              <a:gd name="adj1" fmla="val 16446"/>
              <a:gd name="adj2" fmla="val -159288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Threes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4387" name="Picture 3" descr="C:\Users\Reena.REENABHOGALWELS\AppData\Local\Microsoft\Windows\Temporary Internet Files\Content.IE5\SM6WVHIO\MC9003907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6672"/>
            <a:ext cx="1837030" cy="1215238"/>
          </a:xfrm>
          <a:prstGeom prst="rect">
            <a:avLst/>
          </a:prstGeom>
          <a:noFill/>
        </p:spPr>
      </p:pic>
      <p:sp>
        <p:nvSpPr>
          <p:cNvPr id="13" name="Oval Callout 12"/>
          <p:cNvSpPr/>
          <p:nvPr/>
        </p:nvSpPr>
        <p:spPr>
          <a:xfrm>
            <a:off x="0" y="2708920"/>
            <a:ext cx="2088232" cy="1800200"/>
          </a:xfrm>
          <a:prstGeom prst="wedgeEllipseCallout">
            <a:avLst>
              <a:gd name="adj1" fmla="val 36968"/>
              <a:gd name="adj2" fmla="val -8662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Alliteration- Using the same sound in more than one word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539552" y="4509120"/>
            <a:ext cx="2664296" cy="1988840"/>
          </a:xfrm>
          <a:prstGeom prst="wedgeEllipseCallout">
            <a:avLst>
              <a:gd name="adj1" fmla="val 30357"/>
              <a:gd name="adj2" fmla="val -174326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Facts and Figures: Using numbers to support your ideas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2123728" y="3573016"/>
            <a:ext cx="2304256" cy="1296144"/>
          </a:xfrm>
          <a:prstGeom prst="wedgeEllipseCallout">
            <a:avLst>
              <a:gd name="adj1" fmla="val 16446"/>
              <a:gd name="adj2" fmla="val -159288"/>
            </a:avLst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Opinions: Your thoughts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2483768" y="4581128"/>
            <a:ext cx="2664296" cy="1988840"/>
          </a:xfrm>
          <a:prstGeom prst="wedgeEllipseCallout">
            <a:avLst>
              <a:gd name="adj1" fmla="val 30357"/>
              <a:gd name="adj2" fmla="val -174326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Rhetorical Questions: Ask a question that doesn’t require an answer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3995936" y="3645024"/>
            <a:ext cx="2304256" cy="1296144"/>
          </a:xfrm>
          <a:prstGeom prst="wedgeEllipseCallout">
            <a:avLst>
              <a:gd name="adj1" fmla="val 16446"/>
              <a:gd name="adj2" fmla="val -15928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Emotive language: Words used to trigger your feelings.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4572000" y="4653136"/>
            <a:ext cx="2664296" cy="1988840"/>
          </a:xfrm>
          <a:prstGeom prst="wedgeEllipseCallout">
            <a:avLst>
              <a:gd name="adj1" fmla="val 18917"/>
              <a:gd name="adj2" fmla="val -178506"/>
            </a:avLst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Superlatives: The best or worst quality of something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5868144" y="3645024"/>
            <a:ext cx="2304256" cy="1296144"/>
          </a:xfrm>
          <a:prstGeom prst="wedgeEllipseCallout">
            <a:avLst>
              <a:gd name="adj1" fmla="val 16446"/>
              <a:gd name="adj2" fmla="val -159288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Threes: Using three words together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0"/>
            <a:ext cx="5652120" cy="2420888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r"/>
            <a:r>
              <a:rPr lang="en-GB" sz="1600" dirty="0" smtClean="0">
                <a:latin typeface="Comic Sans MS" pitchFamily="66" charset="0"/>
              </a:rPr>
              <a:t>A:Alliteration: Repeating the same sound in more than one word</a:t>
            </a:r>
            <a:br>
              <a:rPr lang="en-GB" sz="1600" dirty="0" smtClean="0">
                <a:latin typeface="Comic Sans MS" pitchFamily="66" charset="0"/>
              </a:rPr>
            </a:br>
            <a:r>
              <a:rPr lang="en-GB" sz="1600" dirty="0" smtClean="0">
                <a:latin typeface="Comic Sans MS" pitchFamily="66" charset="0"/>
              </a:rPr>
              <a:t>F:Facts and Figures: Using numbers</a:t>
            </a:r>
            <a:br>
              <a:rPr lang="en-GB" sz="1600" dirty="0" smtClean="0">
                <a:latin typeface="Comic Sans MS" pitchFamily="66" charset="0"/>
              </a:rPr>
            </a:br>
            <a:r>
              <a:rPr lang="en-GB" sz="1600" dirty="0" smtClean="0">
                <a:latin typeface="Comic Sans MS" pitchFamily="66" charset="0"/>
              </a:rPr>
              <a:t>O:Opinions: What do you think?</a:t>
            </a:r>
            <a:br>
              <a:rPr lang="en-GB" sz="1600" dirty="0" smtClean="0">
                <a:latin typeface="Comic Sans MS" pitchFamily="66" charset="0"/>
              </a:rPr>
            </a:br>
            <a:r>
              <a:rPr lang="en-GB" sz="1600" dirty="0" smtClean="0">
                <a:latin typeface="Comic Sans MS" pitchFamily="66" charset="0"/>
              </a:rPr>
              <a:t>R: Rhetorical Questions: A question that does not require an answer</a:t>
            </a:r>
            <a:br>
              <a:rPr lang="en-GB" sz="1600" dirty="0" smtClean="0">
                <a:latin typeface="Comic Sans MS" pitchFamily="66" charset="0"/>
              </a:rPr>
            </a:br>
            <a:r>
              <a:rPr lang="en-GB" sz="1600" dirty="0" smtClean="0">
                <a:latin typeface="Comic Sans MS" pitchFamily="66" charset="0"/>
              </a:rPr>
              <a:t>E: Emotive Language: Words used to trigger your feelings</a:t>
            </a:r>
            <a:br>
              <a:rPr lang="en-GB" sz="1600" dirty="0" smtClean="0">
                <a:latin typeface="Comic Sans MS" pitchFamily="66" charset="0"/>
              </a:rPr>
            </a:br>
            <a:r>
              <a:rPr lang="en-GB" sz="1600" dirty="0" smtClean="0">
                <a:latin typeface="Comic Sans MS" pitchFamily="66" charset="0"/>
              </a:rPr>
              <a:t>S: Superlatives: The worst or best quality of something</a:t>
            </a:r>
            <a:br>
              <a:rPr lang="en-GB" sz="1600" dirty="0" smtClean="0">
                <a:latin typeface="Comic Sans MS" pitchFamily="66" charset="0"/>
              </a:rPr>
            </a:br>
            <a:r>
              <a:rPr lang="en-GB" sz="1600" dirty="0" smtClean="0">
                <a:latin typeface="Comic Sans MS" pitchFamily="66" charset="0"/>
              </a:rPr>
              <a:t>T: Threes: Using three words together</a:t>
            </a:r>
            <a:r>
              <a:rPr lang="en-GB" sz="1400" dirty="0" smtClean="0">
                <a:latin typeface="Comic Sans MS" pitchFamily="66" charset="0"/>
              </a:rPr>
              <a:t/>
            </a:r>
            <a:br>
              <a:rPr lang="en-GB" sz="1400" dirty="0" smtClean="0">
                <a:latin typeface="Comic Sans MS" pitchFamily="66" charset="0"/>
              </a:rPr>
            </a:br>
            <a:endParaRPr lang="en-GB" sz="1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81536"/>
            <a:ext cx="8229600" cy="41764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In Room 101 I want to banish* wasps. Wicked wasps sting and are sharp and angry. Who wants to feel their pain? 87% of people agreed with me that Wasps are the worst insects ever. At least 3 in 5 people have had a painful experience which made them cry. Do you want to see someone cry? Banish them now, banish them here, banish them for good. 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sz="1900" dirty="0" smtClean="0">
                <a:solidFill>
                  <a:schemeClr val="bg1"/>
                </a:solidFill>
                <a:latin typeface="Comic Sans MS" pitchFamily="66" charset="0"/>
              </a:rPr>
              <a:t>* Banish means send away</a:t>
            </a:r>
            <a:endParaRPr lang="en-GB" sz="19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45412" name="Picture 4" descr="http://www.nufcblog.org/wp-content/uploads/2009/08/room-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3347864" cy="256111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3347864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On your copy of the paragraph below underline at least one AFOREST technique. What can you find?</a:t>
            </a:r>
          </a:p>
          <a:p>
            <a:endParaRPr lang="en-GB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GB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What have we achieved so far?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Comic Sans MS"/>
              </a:rPr>
              <a:t>To be able </a:t>
            </a:r>
            <a:r>
              <a:rPr lang="en-GB" dirty="0" smtClean="0">
                <a:solidFill>
                  <a:srgbClr val="00B050"/>
                </a:solidFill>
                <a:latin typeface="Comic Sans MS"/>
              </a:rPr>
              <a:t>to </a:t>
            </a:r>
            <a:r>
              <a:rPr lang="en-GB" dirty="0" smtClean="0">
                <a:solidFill>
                  <a:srgbClr val="0070C0"/>
                </a:solidFill>
                <a:latin typeface="Comic Sans MS"/>
              </a:rPr>
              <a:t>write</a:t>
            </a:r>
            <a:r>
              <a:rPr lang="en-GB" dirty="0" smtClean="0">
                <a:solidFill>
                  <a:srgbClr val="00B050"/>
                </a:solidFill>
                <a:latin typeface="Comic Sans MS"/>
              </a:rPr>
              <a:t> a persuasive </a:t>
            </a:r>
            <a:r>
              <a:rPr lang="en-GB" dirty="0" smtClean="0">
                <a:solidFill>
                  <a:srgbClr val="0070C0"/>
                </a:solidFill>
                <a:latin typeface="Comic Sans MS"/>
              </a:rPr>
              <a:t>speech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omic Sans MS"/>
              </a:rPr>
              <a:t>using AFOREST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 to </a:t>
            </a:r>
            <a:r>
              <a:rPr lang="en-GB" dirty="0" smtClean="0">
                <a:solidFill>
                  <a:srgbClr val="00B050"/>
                </a:solidFill>
                <a:latin typeface="Comic Sans MS"/>
              </a:rPr>
              <a:t>vary my writing </a:t>
            </a:r>
            <a:r>
              <a:rPr lang="en-GB" dirty="0" smtClean="0">
                <a:solidFill>
                  <a:srgbClr val="FF0000"/>
                </a:solidFill>
                <a:latin typeface="Comic Sans MS"/>
              </a:rPr>
              <a:t>to suit my audience and purpose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.</a:t>
            </a:r>
            <a:endParaRPr lang="en-GB" sz="48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en-GB" dirty="0" smtClean="0">
                <a:solidFill>
                  <a:srgbClr val="0070C0"/>
                </a:solidFill>
                <a:latin typeface="Comic Sans MS"/>
              </a:rPr>
              <a:t>Must: Level 4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	    		</a:t>
            </a:r>
            <a:r>
              <a:rPr lang="en-GB" dirty="0" smtClean="0">
                <a:solidFill>
                  <a:srgbClr val="00B050"/>
                </a:solidFill>
                <a:latin typeface="Comic Sans MS"/>
              </a:rPr>
              <a:t>Should: Level 5	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Comic Sans MS"/>
              </a:rPr>
              <a:t>Could: Level 6</a:t>
            </a: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146434" name="Picture 2" descr="C:\Users\Reena.REENABHOGALWELS\AppData\Local\Microsoft\Windows\Temporary Internet Files\Content.IE5\CJM33PYW\MC9000787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933056"/>
            <a:ext cx="2381250" cy="23907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FF00"/>
                </a:solidFill>
                <a:latin typeface="Comic Sans MS" pitchFamily="66" charset="0"/>
              </a:rPr>
              <a:t>58</a:t>
            </a:r>
            <a:endParaRPr lang="en-GB" sz="1000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Your task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54888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You need to write a </a:t>
            </a:r>
            <a:r>
              <a:rPr lang="en-GB" b="1" u="sng" dirty="0" smtClean="0">
                <a:solidFill>
                  <a:srgbClr val="00B050"/>
                </a:solidFill>
                <a:latin typeface="Comic Sans MS" pitchFamily="66" charset="0"/>
              </a:rPr>
              <a:t>persuasive speech, </a:t>
            </a:r>
            <a:r>
              <a:rPr lang="en-GB" b="1" u="sng" dirty="0" smtClean="0">
                <a:solidFill>
                  <a:srgbClr val="FF0000"/>
                </a:solidFill>
                <a:latin typeface="Comic Sans MS" pitchFamily="66" charset="0"/>
              </a:rPr>
              <a:t>for your class</a:t>
            </a:r>
            <a:r>
              <a:rPr lang="en-GB" dirty="0" smtClean="0">
                <a:latin typeface="Comic Sans MS" pitchFamily="66" charset="0"/>
              </a:rPr>
              <a:t>, banishing (sending away) </a:t>
            </a:r>
            <a:r>
              <a:rPr lang="en-GB" b="1" u="sng" dirty="0" smtClean="0">
                <a:latin typeface="Comic Sans MS" pitchFamily="66" charset="0"/>
              </a:rPr>
              <a:t>one item </a:t>
            </a:r>
            <a:r>
              <a:rPr lang="en-GB" dirty="0" smtClean="0">
                <a:latin typeface="Comic Sans MS" pitchFamily="66" charset="0"/>
              </a:rPr>
              <a:t>into Room 101. You can choose </a:t>
            </a:r>
            <a:r>
              <a:rPr lang="en-GB" b="1" u="sng" dirty="0" smtClean="0">
                <a:latin typeface="Comic Sans MS" pitchFamily="66" charset="0"/>
              </a:rPr>
              <a:t>any object </a:t>
            </a:r>
            <a:r>
              <a:rPr lang="en-GB" dirty="0" smtClean="0">
                <a:latin typeface="Comic Sans MS" pitchFamily="66" charset="0"/>
              </a:rPr>
              <a:t>you like...it </a:t>
            </a:r>
            <a:r>
              <a:rPr lang="en-GB" b="1" u="sng" dirty="0" smtClean="0">
                <a:latin typeface="Comic Sans MS" pitchFamily="66" charset="0"/>
              </a:rPr>
              <a:t>might</a:t>
            </a:r>
            <a:r>
              <a:rPr lang="en-GB" dirty="0" smtClean="0">
                <a:latin typeface="Comic Sans MS" pitchFamily="66" charset="0"/>
              </a:rPr>
              <a:t> even be a </a:t>
            </a:r>
            <a:r>
              <a:rPr lang="en-GB" b="1" u="sng" dirty="0" smtClean="0">
                <a:latin typeface="Comic Sans MS" pitchFamily="66" charset="0"/>
              </a:rPr>
              <a:t>pop star or a football team</a:t>
            </a:r>
            <a:r>
              <a:rPr lang="en-GB" dirty="0" smtClean="0">
                <a:latin typeface="Comic Sans MS" pitchFamily="66" charset="0"/>
              </a:rPr>
              <a:t>.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4437112"/>
            <a:ext cx="5112568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To be successful: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You must use AFOREST </a:t>
            </a:r>
          </a:p>
          <a:p>
            <a:r>
              <a:rPr lang="en-GB" dirty="0" smtClean="0">
                <a:latin typeface="Comic Sans MS" pitchFamily="66" charset="0"/>
              </a:rPr>
              <a:t>Change your words so that you are persuasive</a:t>
            </a:r>
          </a:p>
          <a:p>
            <a:r>
              <a:rPr lang="en-GB" dirty="0" smtClean="0">
                <a:latin typeface="Comic Sans MS" pitchFamily="66" charset="0"/>
              </a:rPr>
              <a:t>Write in paragraphs</a:t>
            </a:r>
          </a:p>
          <a:p>
            <a:r>
              <a:rPr lang="en-GB" dirty="0" smtClean="0">
                <a:latin typeface="Comic Sans MS" pitchFamily="66" charset="0"/>
              </a:rPr>
              <a:t>Remember who you are writing it for-YOUR CLASS.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How successful is our lesson so far?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Comic Sans MS"/>
              </a:rPr>
              <a:t>To be able </a:t>
            </a:r>
            <a:r>
              <a:rPr lang="en-GB" dirty="0" smtClean="0">
                <a:solidFill>
                  <a:srgbClr val="00B050"/>
                </a:solidFill>
                <a:latin typeface="Comic Sans MS"/>
              </a:rPr>
              <a:t>to </a:t>
            </a:r>
            <a:r>
              <a:rPr lang="en-GB" dirty="0" smtClean="0">
                <a:solidFill>
                  <a:srgbClr val="0070C0"/>
                </a:solidFill>
                <a:latin typeface="Comic Sans MS"/>
              </a:rPr>
              <a:t>write</a:t>
            </a:r>
            <a:r>
              <a:rPr lang="en-GB" dirty="0" smtClean="0">
                <a:solidFill>
                  <a:srgbClr val="00B050"/>
                </a:solidFill>
                <a:latin typeface="Comic Sans MS"/>
              </a:rPr>
              <a:t> a persuasive </a:t>
            </a:r>
            <a:r>
              <a:rPr lang="en-GB" dirty="0" smtClean="0">
                <a:solidFill>
                  <a:srgbClr val="0070C0"/>
                </a:solidFill>
                <a:latin typeface="Comic Sans MS"/>
              </a:rPr>
              <a:t>speech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omic Sans MS"/>
              </a:rPr>
              <a:t>using AFOREST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 to </a:t>
            </a:r>
            <a:r>
              <a:rPr lang="en-GB" dirty="0" smtClean="0">
                <a:solidFill>
                  <a:srgbClr val="00B050"/>
                </a:solidFill>
                <a:latin typeface="Comic Sans MS"/>
              </a:rPr>
              <a:t>vary my writing </a:t>
            </a:r>
            <a:r>
              <a:rPr lang="en-GB" dirty="0" smtClean="0">
                <a:solidFill>
                  <a:srgbClr val="FF0000"/>
                </a:solidFill>
                <a:latin typeface="Comic Sans MS"/>
              </a:rPr>
              <a:t>to suit my audience and purpose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.</a:t>
            </a:r>
            <a:endParaRPr lang="en-GB" sz="48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en-GB" dirty="0" smtClean="0">
                <a:solidFill>
                  <a:srgbClr val="0070C0"/>
                </a:solidFill>
                <a:latin typeface="Comic Sans MS"/>
              </a:rPr>
              <a:t>Must: Level 4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	    		</a:t>
            </a:r>
            <a:r>
              <a:rPr lang="en-GB" dirty="0" smtClean="0">
                <a:solidFill>
                  <a:srgbClr val="00B050"/>
                </a:solidFill>
                <a:latin typeface="Comic Sans MS"/>
              </a:rPr>
              <a:t>Should: Level 5	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Comic Sans MS"/>
              </a:rPr>
              <a:t>Could: Level 6</a:t>
            </a: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5" name="Picture 2" descr="C:\Users\Reena.REENABHOGALWELS\AppData\Local\Microsoft\Windows\Temporary Internet Files\Content.IE5\CJM33PYW\MC9000787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933056"/>
            <a:ext cx="2381250" cy="23907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Peer Assessment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latin typeface="Comic Sans MS" pitchFamily="66" charset="0"/>
              </a:rPr>
              <a:t>Read your partners work carefully</a:t>
            </a:r>
          </a:p>
          <a:p>
            <a:r>
              <a:rPr lang="en-GB" u="sng" dirty="0" smtClean="0">
                <a:latin typeface="Comic Sans MS" pitchFamily="66" charset="0"/>
              </a:rPr>
              <a:t>Underline </a:t>
            </a:r>
            <a:r>
              <a:rPr lang="en-GB" dirty="0" smtClean="0">
                <a:latin typeface="Comic Sans MS" pitchFamily="66" charset="0"/>
              </a:rPr>
              <a:t>any AFOREST technique that has been used.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	</a:t>
            </a:r>
            <a:r>
              <a:rPr lang="en-GB" dirty="0" smtClean="0">
                <a:latin typeface="Kristen ITC" pitchFamily="66" charset="0"/>
              </a:rPr>
              <a:t>A:Alliteration: Repeating the same sound in more than one word</a:t>
            </a:r>
            <a:br>
              <a:rPr lang="en-GB" dirty="0" smtClean="0">
                <a:latin typeface="Kristen ITC" pitchFamily="66" charset="0"/>
              </a:rPr>
            </a:br>
            <a:r>
              <a:rPr lang="en-GB" dirty="0" smtClean="0">
                <a:latin typeface="Kristen ITC" pitchFamily="66" charset="0"/>
              </a:rPr>
              <a:t>F:Facts and Figures: Using numbers</a:t>
            </a:r>
            <a:br>
              <a:rPr lang="en-GB" dirty="0" smtClean="0">
                <a:latin typeface="Kristen ITC" pitchFamily="66" charset="0"/>
              </a:rPr>
            </a:br>
            <a:r>
              <a:rPr lang="en-GB" dirty="0" smtClean="0">
                <a:latin typeface="Kristen ITC" pitchFamily="66" charset="0"/>
              </a:rPr>
              <a:t>O:Opinions: What do you think?</a:t>
            </a:r>
            <a:br>
              <a:rPr lang="en-GB" dirty="0" smtClean="0">
                <a:latin typeface="Kristen ITC" pitchFamily="66" charset="0"/>
              </a:rPr>
            </a:br>
            <a:r>
              <a:rPr lang="en-GB" dirty="0" smtClean="0">
                <a:latin typeface="Kristen ITC" pitchFamily="66" charset="0"/>
              </a:rPr>
              <a:t>R: Rhetorical Questions: A question that does not require an answer</a:t>
            </a:r>
            <a:br>
              <a:rPr lang="en-GB" dirty="0" smtClean="0">
                <a:latin typeface="Kristen ITC" pitchFamily="66" charset="0"/>
              </a:rPr>
            </a:br>
            <a:r>
              <a:rPr lang="en-GB" dirty="0" smtClean="0">
                <a:latin typeface="Kristen ITC" pitchFamily="66" charset="0"/>
              </a:rPr>
              <a:t>E: Emotive Language: Words used to trigger your feelings</a:t>
            </a:r>
            <a:br>
              <a:rPr lang="en-GB" dirty="0" smtClean="0">
                <a:latin typeface="Kristen ITC" pitchFamily="66" charset="0"/>
              </a:rPr>
            </a:br>
            <a:r>
              <a:rPr lang="en-GB" dirty="0" smtClean="0">
                <a:latin typeface="Kristen ITC" pitchFamily="66" charset="0"/>
              </a:rPr>
              <a:t>S: Superlatives: The worst or best quality of something</a:t>
            </a:r>
            <a:br>
              <a:rPr lang="en-GB" dirty="0" smtClean="0">
                <a:latin typeface="Kristen ITC" pitchFamily="66" charset="0"/>
              </a:rPr>
            </a:br>
            <a:r>
              <a:rPr lang="en-GB" dirty="0" smtClean="0">
                <a:latin typeface="Kristen ITC" pitchFamily="66" charset="0"/>
              </a:rPr>
              <a:t>T: Threes: Using three words together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147458" name="Picture 2" descr="http://www2.scholastic.com/content/images/lessonplans/1/160w_reading_partner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1524000" cy="1152526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539552" y="1628800"/>
            <a:ext cx="8208912" cy="5014431"/>
            <a:chOff x="539552" y="1628800"/>
            <a:chExt cx="8208912" cy="5014431"/>
          </a:xfrm>
        </p:grpSpPr>
        <p:sp>
          <p:nvSpPr>
            <p:cNvPr id="7" name="TextBox 6"/>
            <p:cNvSpPr txBox="1"/>
            <p:nvPr/>
          </p:nvSpPr>
          <p:spPr>
            <a:xfrm>
              <a:off x="539552" y="1628800"/>
              <a:ext cx="8208912" cy="1200329"/>
            </a:xfrm>
            <a:prstGeom prst="rect">
              <a:avLst/>
            </a:prstGeom>
            <a:solidFill>
              <a:srgbClr val="FF0066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Comic Sans MS" pitchFamily="66" charset="0"/>
                </a:rPr>
                <a:t>Excellent: The speech has used MORE THAN 3 AFOREST techniques correctly. The speech is really persuasive and is written for the class to understand.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9552" y="2780928"/>
              <a:ext cx="8208912" cy="181588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itchFamily="66" charset="0"/>
                </a:rPr>
                <a:t>Very Good:  The speech has used 3 AFOREST techniques correctly. The speech is persuasive in most places and is written for the class to understand.</a:t>
              </a:r>
              <a:endParaRPr lang="en-GB" sz="2800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9552" y="4581128"/>
              <a:ext cx="8208912" cy="2062103"/>
            </a:xfrm>
            <a:prstGeom prst="rect">
              <a:avLst/>
            </a:prstGeom>
            <a:solidFill>
              <a:srgbClr val="CC66FF"/>
            </a:solidFill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itchFamily="66" charset="0"/>
                </a:rPr>
                <a:t>Good: The speech has used 1 OR 2 AFOREST techniques correctly.  The speech sounds good and persuasive in some places. </a:t>
              </a:r>
              <a:endParaRPr lang="en-GB" sz="3200" dirty="0">
                <a:latin typeface="Comic Sans MS" pitchFamily="6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9552" y="1628800"/>
            <a:ext cx="8208912" cy="5014431"/>
            <a:chOff x="539552" y="1628800"/>
            <a:chExt cx="8208912" cy="5014431"/>
          </a:xfrm>
        </p:grpSpPr>
        <p:sp>
          <p:nvSpPr>
            <p:cNvPr id="14" name="TextBox 13"/>
            <p:cNvSpPr txBox="1"/>
            <p:nvPr/>
          </p:nvSpPr>
          <p:spPr>
            <a:xfrm>
              <a:off x="539552" y="1628800"/>
              <a:ext cx="8208912" cy="1200329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Comic Sans MS" pitchFamily="66" charset="0"/>
                </a:rPr>
                <a:t>Level 6:The speech has used MORE THAN 3 AFOREST techniques correctly. The speech is really persuasive and is written for the class to understand.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9552" y="2780928"/>
              <a:ext cx="8208912" cy="181588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itchFamily="66" charset="0"/>
                </a:rPr>
                <a:t>Level 5:The speech has used 3 AFOREST techniques correctly. The speech is persuasive in most places and is written for the class to understand.</a:t>
              </a:r>
              <a:endParaRPr lang="en-GB" sz="2800" dirty="0">
                <a:latin typeface="Comic Sans MS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9552" y="4581128"/>
              <a:ext cx="8208912" cy="2062103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itchFamily="66" charset="0"/>
                </a:rPr>
                <a:t>Level 4: The speech has used 1 OR 2 AFOREST techniques correctly.  The speech sounds good and persuasive in some places. </a:t>
              </a:r>
              <a:endParaRPr lang="en-GB" sz="32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Before we finish the lesson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omic Sans MS" pitchFamily="66" charset="0"/>
              </a:rPr>
              <a:t>Think about our learning objective:</a:t>
            </a:r>
          </a:p>
          <a:p>
            <a:pPr>
              <a:buNone/>
            </a:pPr>
            <a:r>
              <a:rPr lang="en-GB" dirty="0" smtClean="0">
                <a:solidFill>
                  <a:srgbClr val="000000"/>
                </a:solidFill>
                <a:latin typeface="Comic Sans MS"/>
              </a:rPr>
              <a:t>To be able </a:t>
            </a:r>
            <a:r>
              <a:rPr lang="en-GB" dirty="0" smtClean="0">
                <a:solidFill>
                  <a:srgbClr val="00B050"/>
                </a:solidFill>
                <a:latin typeface="Comic Sans MS"/>
              </a:rPr>
              <a:t>to </a:t>
            </a:r>
            <a:r>
              <a:rPr lang="en-GB" dirty="0" smtClean="0">
                <a:solidFill>
                  <a:srgbClr val="0070C0"/>
                </a:solidFill>
                <a:latin typeface="Comic Sans MS"/>
              </a:rPr>
              <a:t>write</a:t>
            </a:r>
            <a:r>
              <a:rPr lang="en-GB" dirty="0" smtClean="0">
                <a:solidFill>
                  <a:srgbClr val="00B050"/>
                </a:solidFill>
                <a:latin typeface="Comic Sans MS"/>
              </a:rPr>
              <a:t> a persuasive </a:t>
            </a:r>
            <a:r>
              <a:rPr lang="en-GB" dirty="0" smtClean="0">
                <a:solidFill>
                  <a:srgbClr val="0070C0"/>
                </a:solidFill>
                <a:latin typeface="Comic Sans MS"/>
              </a:rPr>
              <a:t>speech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omic Sans MS"/>
              </a:rPr>
              <a:t>using AFOREST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 to </a:t>
            </a:r>
            <a:r>
              <a:rPr lang="en-GB" dirty="0" smtClean="0">
                <a:solidFill>
                  <a:srgbClr val="00B050"/>
                </a:solidFill>
                <a:latin typeface="Comic Sans MS"/>
              </a:rPr>
              <a:t>vary my writing </a:t>
            </a:r>
            <a:r>
              <a:rPr lang="en-GB" dirty="0" smtClean="0">
                <a:solidFill>
                  <a:srgbClr val="FF0000"/>
                </a:solidFill>
                <a:latin typeface="Comic Sans MS"/>
              </a:rPr>
              <a:t>to suit my audience and purpose</a:t>
            </a:r>
            <a:r>
              <a:rPr lang="en-GB" dirty="0" smtClean="0">
                <a:solidFill>
                  <a:srgbClr val="000000"/>
                </a:solidFill>
                <a:latin typeface="Comic Sans MS"/>
              </a:rPr>
              <a:t>.</a:t>
            </a:r>
            <a:endParaRPr lang="en-GB" sz="48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WWW: What went well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EBI: Even better if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	Give yourself a Smiley face if you felt you had a successful lesson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150530" name="Picture 2" descr="C:\Users\Reena.REENABHOGALWELS\AppData\Local\Microsoft\Windows\Temporary Internet Files\Content.IE5\2W09FQM2\MC9004338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5445224"/>
            <a:ext cx="1252508" cy="125250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Find your partner!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omic Sans MS" pitchFamily="66" charset="0"/>
              </a:rPr>
              <a:t>Look inside the envelope that you have been given</a:t>
            </a:r>
          </a:p>
          <a:p>
            <a:r>
              <a:rPr lang="en-GB" dirty="0" smtClean="0">
                <a:latin typeface="Comic Sans MS" pitchFamily="66" charset="0"/>
              </a:rPr>
              <a:t>It will either be: 		</a:t>
            </a:r>
          </a:p>
          <a:p>
            <a:pPr lvl="1">
              <a:buNone/>
            </a:pPr>
            <a:r>
              <a:rPr lang="en-GB" dirty="0" smtClean="0">
                <a:latin typeface="Comic Sans MS" pitchFamily="66" charset="0"/>
              </a:rPr>
              <a:t>			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An AFOREST technique</a:t>
            </a:r>
          </a:p>
          <a:p>
            <a:pPr lvl="1">
              <a:buNone/>
            </a:pPr>
            <a:r>
              <a:rPr lang="en-GB" dirty="0" smtClean="0">
                <a:latin typeface="Comic Sans MS" pitchFamily="66" charset="0"/>
              </a:rPr>
              <a:t>			</a:t>
            </a:r>
            <a:r>
              <a:rPr lang="en-GB" dirty="0" smtClean="0">
                <a:solidFill>
                  <a:srgbClr val="339933"/>
                </a:solidFill>
                <a:latin typeface="Comic Sans MS" pitchFamily="66" charset="0"/>
              </a:rPr>
              <a:t>The definition for an AFOREST 			technique</a:t>
            </a:r>
          </a:p>
          <a:p>
            <a:pPr lvl="1">
              <a:buNone/>
            </a:pPr>
            <a:r>
              <a:rPr lang="en-GB" dirty="0" smtClean="0">
                <a:latin typeface="Comic Sans MS" pitchFamily="66" charset="0"/>
              </a:rPr>
              <a:t>YOU NEED TO FIND YOUR PARTNER.</a:t>
            </a:r>
          </a:p>
          <a:p>
            <a:pPr lvl="1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EG) IF YOU HAVE RHETORICAL QUESTION FIND THE PERSON WHO HAS THAT DEFINTION</a:t>
            </a:r>
            <a:r>
              <a:rPr lang="en-GB" dirty="0" smtClean="0">
                <a:latin typeface="Comic Sans MS" pitchFamily="66" charset="0"/>
              </a:rPr>
              <a:t>.</a:t>
            </a:r>
          </a:p>
          <a:p>
            <a:pPr lvl="1">
              <a:buNone/>
            </a:pPr>
            <a:r>
              <a:rPr lang="en-GB" dirty="0" smtClean="0">
                <a:latin typeface="Comic Sans MS" pitchFamily="66" charset="0"/>
              </a:rPr>
              <a:t>THEN PUT YOUR HAND UP IN THE AIR.</a:t>
            </a:r>
          </a:p>
        </p:txBody>
      </p:sp>
      <p:pic>
        <p:nvPicPr>
          <p:cNvPr id="1026" name="Picture 2" descr="C:\Users\Reena.REENABHOGALWELS\AppData\Local\Microsoft\Windows\Temporary Internet Files\Content.IE5\QH00FJ4V\MC9000890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725144"/>
            <a:ext cx="1031443" cy="181599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Quick Quiz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Which AFOREST technique am I?</a:t>
            </a: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Cadbury’s </a:t>
            </a:r>
            <a:r>
              <a:rPr lang="en-GB" dirty="0" err="1" smtClean="0">
                <a:latin typeface="Comic Sans MS" pitchFamily="66" charset="0"/>
              </a:rPr>
              <a:t>creme</a:t>
            </a:r>
            <a:r>
              <a:rPr lang="en-GB" dirty="0" smtClean="0">
                <a:latin typeface="Comic Sans MS" pitchFamily="66" charset="0"/>
              </a:rPr>
              <a:t> egg...How do you eat yours?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2050" name="Picture 2" descr="http://www.libertinelondon.com/image.axd?picture=2010%2F3%2FCadbury+Creme+Egg+single+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501008"/>
            <a:ext cx="1872208" cy="261864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95936" y="4149080"/>
            <a:ext cx="4536504" cy="1446550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RHETORICAL QUESTION</a:t>
            </a:r>
            <a:endParaRPr lang="en-GB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Quick Quiz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Which AFOREST technique am I?</a:t>
            </a: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dirty="0" err="1" smtClean="0">
                <a:latin typeface="Comic Sans MS" pitchFamily="66" charset="0"/>
              </a:rPr>
              <a:t>Dettol</a:t>
            </a:r>
            <a:r>
              <a:rPr lang="en-GB" dirty="0" smtClean="0">
                <a:latin typeface="Comic Sans MS" pitchFamily="66" charset="0"/>
              </a:rPr>
              <a:t> kills 99.9% of bacteria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54626" name="Picture 2" descr="http://images.chemistdirect.co.uk/images/productimages/large/dettol_anti-bacterial_multi-action_cleaner_1524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89040"/>
            <a:ext cx="2381250" cy="2381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5856" y="3861048"/>
            <a:ext cx="5256584" cy="646331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FACTS AND FIGURES</a:t>
            </a:r>
            <a:endParaRPr lang="en-GB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Quick Quiz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Which AFOREST technique am I?</a:t>
            </a: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Liverpool are the </a:t>
            </a:r>
            <a:r>
              <a:rPr lang="en-GB" b="1" dirty="0" smtClean="0">
                <a:latin typeface="Comic Sans MS" pitchFamily="66" charset="0"/>
              </a:rPr>
              <a:t>best </a:t>
            </a:r>
            <a:r>
              <a:rPr lang="en-GB" dirty="0" smtClean="0">
                <a:latin typeface="Comic Sans MS" pitchFamily="66" charset="0"/>
              </a:rPr>
              <a:t>football club ever!</a:t>
            </a: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</p:txBody>
      </p:sp>
      <p:pic>
        <p:nvPicPr>
          <p:cNvPr id="156674" name="Picture 2" descr="http://assets1.liverpoolfc.tv/images/template/4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01008"/>
            <a:ext cx="2160240" cy="28055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11960" y="3789040"/>
            <a:ext cx="4392488" cy="707886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SUPERLATIVES</a:t>
            </a:r>
            <a:endParaRPr lang="en-GB" sz="4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Quick Quiz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Which AFOREST technique am I?</a:t>
            </a: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Peter Piper picked a pepper</a:t>
            </a: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</p:txBody>
      </p:sp>
      <p:pic>
        <p:nvPicPr>
          <p:cNvPr id="157698" name="Picture 2" descr="http://royalweddings.org.uk/wp-content/uploads/2011/04/1301956216-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56992"/>
            <a:ext cx="2212731" cy="23042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95936" y="3717032"/>
            <a:ext cx="4680520" cy="769441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ALLITERATION</a:t>
            </a:r>
            <a:endParaRPr lang="en-GB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Quick Quiz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Which AFOREST technique am I?</a:t>
            </a: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See no evil, Hear no evil, Speak no evil</a:t>
            </a: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</p:txBody>
      </p:sp>
      <p:pic>
        <p:nvPicPr>
          <p:cNvPr id="158722" name="Picture 2" descr="http://itsmelove.exteen.com/images/See%20no%20Evil%20%20Speak%20no%20Evil%20Hear%20no%20Evil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429000"/>
            <a:ext cx="4305300" cy="304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96136" y="4293096"/>
            <a:ext cx="2736304" cy="769441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THREES</a:t>
            </a:r>
            <a:endParaRPr lang="en-GB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FF00"/>
                </a:solidFill>
                <a:latin typeface="Comic Sans MS" pitchFamily="66" charset="0"/>
              </a:rPr>
              <a:t>57</a:t>
            </a:r>
            <a:endParaRPr lang="en-GB" sz="1000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Quick Quiz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Which AFOREST technique am I?</a:t>
            </a: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Just </a:t>
            </a:r>
            <a:r>
              <a:rPr lang="en-GB" dirty="0" smtClean="0">
                <a:latin typeface="Comic Sans MS" pitchFamily="66" charset="0"/>
              </a:rPr>
              <a:t>20 cents </a:t>
            </a:r>
            <a:r>
              <a:rPr lang="en-GB" dirty="0" smtClean="0">
                <a:latin typeface="Comic Sans MS" pitchFamily="66" charset="0"/>
              </a:rPr>
              <a:t>a day can give water to a starving baby</a:t>
            </a: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4293096"/>
            <a:ext cx="2736304" cy="1200329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EMOTIVE LANGUAGE</a:t>
            </a:r>
            <a:endParaRPr lang="en-GB" sz="4400" dirty="0">
              <a:latin typeface="Comic Sans MS" pitchFamily="66" charset="0"/>
            </a:endParaRPr>
          </a:p>
        </p:txBody>
      </p:sp>
      <p:pic>
        <p:nvPicPr>
          <p:cNvPr id="159746" name="Picture 2" descr="http://www.jansochor.com/photo-essay/hunger-and-rage/hungry-orphan-baby-hai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149080"/>
            <a:ext cx="3168352" cy="211223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492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0" smtClean="0">
                <a:solidFill>
                  <a:srgbClr val="FFFF00"/>
                </a:solidFill>
                <a:latin typeface="Comic Sans MS" pitchFamily="66" charset="0"/>
              </a:rPr>
              <a:t>56</a:t>
            </a:r>
            <a:endParaRPr lang="en-GB" sz="1000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895</Words>
  <Application>Microsoft Office PowerPoint</Application>
  <PresentationFormat>On-screen Show (4:3)</PresentationFormat>
  <Paragraphs>179</Paragraphs>
  <Slides>80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Slide 1</vt:lpstr>
      <vt:lpstr>What links these images together?</vt:lpstr>
      <vt:lpstr>Task 1:</vt:lpstr>
      <vt:lpstr>Get ready</vt:lpstr>
      <vt:lpstr>60</vt:lpstr>
      <vt:lpstr>59</vt:lpstr>
      <vt:lpstr>58</vt:lpstr>
      <vt:lpstr>57</vt:lpstr>
      <vt:lpstr>56</vt:lpstr>
      <vt:lpstr>55</vt:lpstr>
      <vt:lpstr>54</vt:lpstr>
      <vt:lpstr>53</vt:lpstr>
      <vt:lpstr>52</vt:lpstr>
      <vt:lpstr>51</vt:lpstr>
      <vt:lpstr>50</vt:lpstr>
      <vt:lpstr>49</vt:lpstr>
      <vt:lpstr>48</vt:lpstr>
      <vt:lpstr>47</vt:lpstr>
      <vt:lpstr>46</vt:lpstr>
      <vt:lpstr>45</vt:lpstr>
      <vt:lpstr>44</vt:lpstr>
      <vt:lpstr>43</vt:lpstr>
      <vt:lpstr>42</vt:lpstr>
      <vt:lpstr>41</vt:lpstr>
      <vt:lpstr>40</vt:lpstr>
      <vt:lpstr>39</vt:lpstr>
      <vt:lpstr>38</vt:lpstr>
      <vt:lpstr>37</vt:lpstr>
      <vt:lpstr>36</vt:lpstr>
      <vt:lpstr>35</vt:lpstr>
      <vt:lpstr>34</vt:lpstr>
      <vt:lpstr>33</vt:lpstr>
      <vt:lpstr>32</vt:lpstr>
      <vt:lpstr>31</vt:lpstr>
      <vt:lpstr>30</vt:lpstr>
      <vt:lpstr>29</vt:lpstr>
      <vt:lpstr>28</vt:lpstr>
      <vt:lpstr>27</vt:lpstr>
      <vt:lpstr>26</vt:lpstr>
      <vt:lpstr>25</vt:lpstr>
      <vt:lpstr>24</vt:lpstr>
      <vt:lpstr>23</vt:lpstr>
      <vt:lpstr>22</vt:lpstr>
      <vt:lpstr>21</vt:lpstr>
      <vt:lpstr>20</vt:lpstr>
      <vt:lpstr>19</vt:lpstr>
      <vt:lpstr>18</vt:lpstr>
      <vt:lpstr>17</vt:lpstr>
      <vt:lpstr>16</vt:lpstr>
      <vt:lpstr>15</vt:lpstr>
      <vt:lpstr>14</vt:lpstr>
      <vt:lpstr>13</vt:lpstr>
      <vt:lpstr>12</vt:lpstr>
      <vt:lpstr>11</vt:lpstr>
      <vt:lpstr>10</vt:lpstr>
      <vt:lpstr>9</vt:lpstr>
      <vt:lpstr>8</vt:lpstr>
      <vt:lpstr>7</vt:lpstr>
      <vt:lpstr>6</vt:lpstr>
      <vt:lpstr>5</vt:lpstr>
      <vt:lpstr>4</vt:lpstr>
      <vt:lpstr>3</vt:lpstr>
      <vt:lpstr>2</vt:lpstr>
      <vt:lpstr>1</vt:lpstr>
      <vt:lpstr>0</vt:lpstr>
      <vt:lpstr>Slide 66</vt:lpstr>
      <vt:lpstr>To be able to write a persuasive speech using AFOREST to vary my writing to suit my audience and purpose. </vt:lpstr>
      <vt:lpstr>A:Alliteration: Repeating the same sound in more than one word F:Facts and Figures: Using numbers O:Opinions: What do you think? R: Rhetorical Questions: A question that does not require an answer E: Emotive Language: Words used to trigger your feelings S: Superlatives: The worst or best quality of something T: Threes: Using three words together </vt:lpstr>
      <vt:lpstr>What have we achieved so far?</vt:lpstr>
      <vt:lpstr>Your task</vt:lpstr>
      <vt:lpstr>How successful is our lesson so far?</vt:lpstr>
      <vt:lpstr>Peer Assessment</vt:lpstr>
      <vt:lpstr>Before we finish the lesson </vt:lpstr>
      <vt:lpstr>Find your partner!</vt:lpstr>
      <vt:lpstr>Quick Quiz</vt:lpstr>
      <vt:lpstr>Quick Quiz</vt:lpstr>
      <vt:lpstr>Quick Quiz</vt:lpstr>
      <vt:lpstr>Quick Quiz</vt:lpstr>
      <vt:lpstr>Quick Quiz</vt:lpstr>
      <vt:lpstr>Quick 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27th April 2011</dc:title>
  <dc:creator>Reena</dc:creator>
  <cp:lastModifiedBy>Lisa Landis</cp:lastModifiedBy>
  <cp:revision>30</cp:revision>
  <dcterms:created xsi:type="dcterms:W3CDTF">2011-04-22T12:19:49Z</dcterms:created>
  <dcterms:modified xsi:type="dcterms:W3CDTF">2012-08-17T02:04:56Z</dcterms:modified>
</cp:coreProperties>
</file>