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B58E9FAE-5CE7-8749-9417-9027991CE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29701-AD55-0C42-9D29-205360335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EDCD0-5A6B-5844-835A-C196C7977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D389-B34F-BD46-AB83-5D2EB86D2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45D00-A9D7-DB4E-A587-57C593439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4CF7-D5D5-A249-B516-9D3FA2802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F5704-CD61-AC42-80EB-1A771F243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D7380-71B7-F54C-8F48-4818AC901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2163-6B1D-7147-A17B-45C21DBC2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A5DC4-90CC-414C-BE33-E1B74E15D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9C5D4-C0EE-0A41-A4D6-0E13F35DE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855C-0411-DB49-A4F1-E5E1BCBF9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B124098F-54AE-5A4A-9BD7-373F86434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kumimoji="1"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30363"/>
            <a:ext cx="7467600" cy="1646237"/>
          </a:xfrm>
        </p:spPr>
        <p:txBody>
          <a:bodyPr/>
          <a:lstStyle/>
          <a:p>
            <a:pPr algn="ctr"/>
            <a:r>
              <a:rPr lang="en-US" sz="5400">
                <a:solidFill>
                  <a:srgbClr val="FFFF00"/>
                </a:solidFill>
              </a:rPr>
              <a:t>Active vs. Passive Voice</a:t>
            </a:r>
            <a:r>
              <a:rPr lang="en-US" sz="4800"/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endParaRPr lang="en-US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Possible Answers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3124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The two scientists could not </a:t>
            </a:r>
            <a:r>
              <a:rPr lang="en-US" sz="3600">
                <a:solidFill>
                  <a:srgbClr val="FFFF00"/>
                </a:solidFill>
              </a:rPr>
              <a:t>conclude</a:t>
            </a:r>
            <a:r>
              <a:rPr lang="en-US" sz="3600"/>
              <a:t> anything.</a:t>
            </a:r>
          </a:p>
          <a:p>
            <a:pPr>
              <a:lnSpc>
                <a:spcPct val="90000"/>
              </a:lnSpc>
            </a:pPr>
            <a:r>
              <a:rPr lang="en-US" sz="3600"/>
              <a:t>They </a:t>
            </a:r>
            <a:r>
              <a:rPr lang="en-US" sz="3600">
                <a:solidFill>
                  <a:srgbClr val="FFFF00"/>
                </a:solidFill>
              </a:rPr>
              <a:t>discussed</a:t>
            </a:r>
            <a:r>
              <a:rPr lang="en-US" sz="3600"/>
              <a:t> several topics.</a:t>
            </a:r>
          </a:p>
          <a:p>
            <a:pPr>
              <a:lnSpc>
                <a:spcPct val="90000"/>
              </a:lnSpc>
            </a:pPr>
            <a:r>
              <a:rPr lang="en-US" sz="3600"/>
              <a:t>However, neither </a:t>
            </a:r>
            <a:r>
              <a:rPr lang="en-US" sz="3600">
                <a:solidFill>
                  <a:srgbClr val="FFFF00"/>
                </a:solidFill>
              </a:rPr>
              <a:t>proposed</a:t>
            </a:r>
            <a:r>
              <a:rPr lang="en-US" sz="3600"/>
              <a:t> a plan.</a:t>
            </a:r>
          </a:p>
          <a:p>
            <a:pPr>
              <a:lnSpc>
                <a:spcPct val="90000"/>
              </a:lnSpc>
            </a:pPr>
            <a:r>
              <a:rPr lang="en-US" sz="3600"/>
              <a:t>They only </a:t>
            </a:r>
            <a:r>
              <a:rPr lang="en-US" sz="3600">
                <a:solidFill>
                  <a:srgbClr val="FFFF00"/>
                </a:solidFill>
              </a:rPr>
              <a:t>translated</a:t>
            </a:r>
            <a:r>
              <a:rPr lang="en-US" sz="3600"/>
              <a:t> previous studies.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>
                <a:solidFill>
                  <a:srgbClr val="FFFF00"/>
                </a:solidFill>
              </a:rPr>
              <a:t>Changing From Passive to Active Voice</a:t>
            </a:r>
          </a:p>
        </p:txBody>
      </p:sp>
      <p:pic>
        <p:nvPicPr>
          <p:cNvPr id="10246" name="Picture 6" descr="NA00058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28800"/>
            <a:ext cx="1889125" cy="1981200"/>
          </a:xfrm>
          <a:noFill/>
          <a:ln/>
        </p:spPr>
      </p:pic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495800"/>
            <a:ext cx="8382000" cy="2133600"/>
          </a:xfrm>
        </p:spPr>
        <p:txBody>
          <a:bodyPr/>
          <a:lstStyle/>
          <a:p>
            <a:r>
              <a:rPr lang="en-US" dirty="0"/>
              <a:t>The seeds were scattered by</a:t>
            </a:r>
            <a:r>
              <a:rPr lang="en-US" dirty="0" smtClean="0"/>
              <a:t> Jillian.</a:t>
            </a:r>
            <a:endParaRPr lang="en-US" dirty="0"/>
          </a:p>
          <a:p>
            <a:r>
              <a:rPr lang="en-US" dirty="0"/>
              <a:t>A healthy harvest is expected by</a:t>
            </a:r>
            <a:r>
              <a:rPr lang="en-US" dirty="0" smtClean="0"/>
              <a:t> Jillian </a:t>
            </a:r>
            <a:r>
              <a:rPr lang="en-US" dirty="0" smtClean="0">
                <a:effectLst/>
              </a:rPr>
              <a:t>and</a:t>
            </a:r>
            <a:r>
              <a:rPr lang="en-US" dirty="0" smtClean="0"/>
              <a:t> </a:t>
            </a:r>
            <a:r>
              <a:rPr lang="en-US" dirty="0"/>
              <a:t>her father.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38400" y="1981200"/>
            <a:ext cx="6019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Another way of preserving active voice is by placing the noun/s doing the action before the verb.  Try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Answers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Jillian scattered </a:t>
            </a:r>
            <a:r>
              <a:rPr lang="en-US" sz="3600" dirty="0"/>
              <a:t>the seeds.</a:t>
            </a:r>
            <a:endParaRPr lang="en-US" sz="3600" dirty="0" smtClean="0"/>
          </a:p>
          <a:p>
            <a:r>
              <a:rPr lang="en-US" sz="3600" dirty="0" smtClean="0"/>
              <a:t>Jillian and </a:t>
            </a:r>
            <a:r>
              <a:rPr lang="en-US" sz="3600" dirty="0"/>
              <a:t>her father expected a healthy harvest.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Avoid forms of the verb </a:t>
            </a:r>
            <a:r>
              <a:rPr lang="en-US" i="1">
                <a:solidFill>
                  <a:schemeClr val="accent1"/>
                </a:solidFill>
              </a:rPr>
              <a:t>to be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5181600"/>
          </a:xfrm>
        </p:spPr>
        <p:txBody>
          <a:bodyPr/>
          <a:lstStyle/>
          <a:p>
            <a:r>
              <a:rPr lang="en-US"/>
              <a:t>All passives consist of a form of the verb </a:t>
            </a:r>
            <a:r>
              <a:rPr lang="en-US" i="1"/>
              <a:t>to be</a:t>
            </a:r>
            <a:r>
              <a:rPr lang="en-US"/>
              <a:t> (</a:t>
            </a:r>
            <a:r>
              <a:rPr lang="en-US" i="1"/>
              <a:t>am, is, are, was, were, being, been</a:t>
            </a:r>
            <a:r>
              <a:rPr lang="en-US"/>
              <a:t>) plus a past participle. </a:t>
            </a:r>
          </a:p>
          <a:p>
            <a:pPr>
              <a:buFont typeface="Wingdings" charset="2"/>
              <a:buNone/>
            </a:pPr>
            <a:endParaRPr lang="en-US"/>
          </a:p>
          <a:p>
            <a:pPr>
              <a:buFont typeface="Wingdings" charset="2"/>
              <a:buNone/>
            </a:pPr>
            <a:r>
              <a:rPr lang="en-US"/>
              <a:t> </a:t>
            </a:r>
            <a:r>
              <a:rPr lang="en-US" u="sng"/>
              <a:t>Example:</a:t>
            </a:r>
            <a:r>
              <a:rPr lang="en-US"/>
              <a:t> </a:t>
            </a:r>
            <a:r>
              <a:rPr lang="en-US" i="1"/>
              <a:t>The boy </a:t>
            </a:r>
            <a:r>
              <a:rPr lang="en-US" i="1">
                <a:solidFill>
                  <a:srgbClr val="FFFF00"/>
                </a:solidFill>
              </a:rPr>
              <a:t>was impressed</a:t>
            </a:r>
            <a:r>
              <a:rPr lang="en-US" i="1"/>
              <a:t> by Ms. Jones.</a:t>
            </a:r>
            <a:r>
              <a:rPr lang="en-US"/>
              <a:t> </a:t>
            </a:r>
          </a:p>
          <a:p>
            <a:pPr>
              <a:buFont typeface="Wingdings" charset="2"/>
              <a:buNone/>
            </a:pPr>
            <a:endParaRPr lang="en-US" u="sng"/>
          </a:p>
          <a:p>
            <a:r>
              <a:rPr lang="en-US"/>
              <a:t>A </a:t>
            </a:r>
            <a:r>
              <a:rPr lang="en-US" i="1">
                <a:solidFill>
                  <a:srgbClr val="FFFF00"/>
                </a:solidFill>
              </a:rPr>
              <a:t>past participle</a:t>
            </a:r>
            <a:r>
              <a:rPr lang="en-US"/>
              <a:t> is the </a:t>
            </a:r>
            <a:r>
              <a:rPr lang="en-US" i="1">
                <a:solidFill>
                  <a:srgbClr val="FFFF00"/>
                </a:solidFill>
              </a:rPr>
              <a:t>ed</a:t>
            </a:r>
            <a:r>
              <a:rPr lang="en-US"/>
              <a:t>  form of regular verbs for irregular verbs: </a:t>
            </a:r>
            <a:r>
              <a:rPr lang="en-US" i="1"/>
              <a:t>en, n, t</a:t>
            </a:r>
            <a:r>
              <a:rPr lang="en-US"/>
              <a:t>)  and can fill the empty slot in this sentence: “I had _______ it.”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kumimoji="1" lang="en-US" sz="3600" b="1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Irregular Verbs </a:t>
            </a:r>
            <a:br>
              <a:rPr kumimoji="1" lang="en-US" sz="3600" b="1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</a:br>
            <a:r>
              <a:rPr kumimoji="1" lang="en-US" sz="3600" b="1" i="1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Be</a:t>
            </a:r>
            <a:r>
              <a:rPr kumimoji="1" lang="en-US" sz="3600" b="1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, </a:t>
            </a:r>
            <a:r>
              <a:rPr kumimoji="1" lang="en-US" sz="3600" b="1" i="1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Do, Have</a:t>
            </a:r>
            <a:r>
              <a:rPr kumimoji="1" lang="en-US" sz="3600" b="1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6789738" y="6553200"/>
            <a:ext cx="2278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88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="1">
                <a:solidFill>
                  <a:schemeClr val="bg2">
                    <a:lumMod val="50000"/>
                  </a:schemeClr>
                </a:solidFill>
              </a:rPr>
              <a:t>PP 10-2b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381000" y="3124200"/>
            <a:ext cx="1905000" cy="762000"/>
          </a:xfrm>
          <a:prstGeom prst="rect">
            <a:avLst/>
          </a:prstGeom>
          <a:solidFill>
            <a:srgbClr val="FBCD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Present</a:t>
            </a:r>
          </a:p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Tense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2514600" y="3124200"/>
            <a:ext cx="19050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Past</a:t>
            </a:r>
          </a:p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Tense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4648200" y="3124200"/>
            <a:ext cx="19050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Past</a:t>
            </a:r>
          </a:p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Participle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6781800" y="3124200"/>
            <a:ext cx="1905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Present</a:t>
            </a:r>
          </a:p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Participle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4038600"/>
            <a:ext cx="8305800" cy="762000"/>
            <a:chOff x="240" y="2544"/>
            <a:chExt cx="5232" cy="480"/>
          </a:xfrm>
        </p:grpSpPr>
        <p:sp>
          <p:nvSpPr>
            <p:cNvPr id="250891" name="Rectangle 11"/>
            <p:cNvSpPr>
              <a:spLocks noChangeArrowheads="1"/>
            </p:cNvSpPr>
            <p:nvPr/>
          </p:nvSpPr>
          <p:spPr bwMode="auto">
            <a:xfrm>
              <a:off x="240" y="2544"/>
              <a:ext cx="1200" cy="480"/>
            </a:xfrm>
            <a:prstGeom prst="rect">
              <a:avLst/>
            </a:prstGeom>
            <a:solidFill>
              <a:srgbClr val="FBCDC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(be), am, is are</a:t>
              </a:r>
            </a:p>
          </p:txBody>
        </p:sp>
        <p:sp>
          <p:nvSpPr>
            <p:cNvPr id="250892" name="Rectangle 12"/>
            <p:cNvSpPr>
              <a:spLocks noChangeArrowheads="1"/>
            </p:cNvSpPr>
            <p:nvPr/>
          </p:nvSpPr>
          <p:spPr bwMode="auto">
            <a:xfrm>
              <a:off x="1584" y="2544"/>
              <a:ext cx="1200" cy="48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was, were</a:t>
              </a:r>
            </a:p>
          </p:txBody>
        </p:sp>
        <p:sp>
          <p:nvSpPr>
            <p:cNvPr id="250893" name="Rectangle 13"/>
            <p:cNvSpPr>
              <a:spLocks noChangeArrowheads="1"/>
            </p:cNvSpPr>
            <p:nvPr/>
          </p:nvSpPr>
          <p:spPr bwMode="auto">
            <a:xfrm>
              <a:off x="2928" y="2544"/>
              <a:ext cx="1200" cy="48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been</a:t>
              </a:r>
            </a:p>
          </p:txBody>
        </p:sp>
        <p:sp>
          <p:nvSpPr>
            <p:cNvPr id="250894" name="Rectangle 14"/>
            <p:cNvSpPr>
              <a:spLocks noChangeArrowheads="1"/>
            </p:cNvSpPr>
            <p:nvPr/>
          </p:nvSpPr>
          <p:spPr bwMode="auto">
            <a:xfrm>
              <a:off x="4272" y="2544"/>
              <a:ext cx="1200" cy="48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being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81000" y="4914900"/>
            <a:ext cx="8305800" cy="533400"/>
            <a:chOff x="240" y="3096"/>
            <a:chExt cx="5232" cy="336"/>
          </a:xfrm>
        </p:grpSpPr>
        <p:sp>
          <p:nvSpPr>
            <p:cNvPr id="250895" name="Rectangle 15"/>
            <p:cNvSpPr>
              <a:spLocks noChangeArrowheads="1"/>
            </p:cNvSpPr>
            <p:nvPr/>
          </p:nvSpPr>
          <p:spPr bwMode="auto">
            <a:xfrm>
              <a:off x="240" y="3096"/>
              <a:ext cx="1200" cy="336"/>
            </a:xfrm>
            <a:prstGeom prst="rect">
              <a:avLst/>
            </a:prstGeom>
            <a:solidFill>
              <a:srgbClr val="FBCDC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do, does</a:t>
              </a:r>
            </a:p>
          </p:txBody>
        </p:sp>
        <p:sp>
          <p:nvSpPr>
            <p:cNvPr id="250896" name="Rectangle 16"/>
            <p:cNvSpPr>
              <a:spLocks noChangeArrowheads="1"/>
            </p:cNvSpPr>
            <p:nvPr/>
          </p:nvSpPr>
          <p:spPr bwMode="auto">
            <a:xfrm>
              <a:off x="1584" y="3096"/>
              <a:ext cx="1200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did</a:t>
              </a:r>
            </a:p>
          </p:txBody>
        </p:sp>
        <p:sp>
          <p:nvSpPr>
            <p:cNvPr id="250897" name="Rectangle 17"/>
            <p:cNvSpPr>
              <a:spLocks noChangeArrowheads="1"/>
            </p:cNvSpPr>
            <p:nvPr/>
          </p:nvSpPr>
          <p:spPr bwMode="auto">
            <a:xfrm>
              <a:off x="2928" y="3096"/>
              <a:ext cx="1200" cy="336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done</a:t>
              </a:r>
            </a:p>
          </p:txBody>
        </p:sp>
        <p:sp>
          <p:nvSpPr>
            <p:cNvPr id="250898" name="Rectangle 18"/>
            <p:cNvSpPr>
              <a:spLocks noChangeArrowheads="1"/>
            </p:cNvSpPr>
            <p:nvPr/>
          </p:nvSpPr>
          <p:spPr bwMode="auto">
            <a:xfrm>
              <a:off x="4272" y="3096"/>
              <a:ext cx="1200" cy="336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doing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81000" y="5562600"/>
            <a:ext cx="8305800" cy="533400"/>
            <a:chOff x="240" y="3504"/>
            <a:chExt cx="5232" cy="336"/>
          </a:xfrm>
        </p:grpSpPr>
        <p:sp>
          <p:nvSpPr>
            <p:cNvPr id="250899" name="Rectangle 19"/>
            <p:cNvSpPr>
              <a:spLocks noChangeArrowheads="1"/>
            </p:cNvSpPr>
            <p:nvPr/>
          </p:nvSpPr>
          <p:spPr bwMode="auto">
            <a:xfrm>
              <a:off x="240" y="3504"/>
              <a:ext cx="1200" cy="336"/>
            </a:xfrm>
            <a:prstGeom prst="rect">
              <a:avLst/>
            </a:prstGeom>
            <a:solidFill>
              <a:srgbClr val="FBCDC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have, has</a:t>
              </a:r>
            </a:p>
          </p:txBody>
        </p:sp>
        <p:sp>
          <p:nvSpPr>
            <p:cNvPr id="250900" name="Rectangle 20"/>
            <p:cNvSpPr>
              <a:spLocks noChangeArrowheads="1"/>
            </p:cNvSpPr>
            <p:nvPr/>
          </p:nvSpPr>
          <p:spPr bwMode="auto">
            <a:xfrm>
              <a:off x="1584" y="3504"/>
              <a:ext cx="1200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had</a:t>
              </a:r>
            </a:p>
          </p:txBody>
        </p:sp>
        <p:sp>
          <p:nvSpPr>
            <p:cNvPr id="250901" name="Rectangle 21"/>
            <p:cNvSpPr>
              <a:spLocks noChangeArrowheads="1"/>
            </p:cNvSpPr>
            <p:nvPr/>
          </p:nvSpPr>
          <p:spPr bwMode="auto">
            <a:xfrm>
              <a:off x="2928" y="3504"/>
              <a:ext cx="1200" cy="336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had</a:t>
              </a:r>
            </a:p>
          </p:txBody>
        </p:sp>
        <p:sp>
          <p:nvSpPr>
            <p:cNvPr id="250902" name="Rectangle 22"/>
            <p:cNvSpPr>
              <a:spLocks noChangeArrowheads="1"/>
            </p:cNvSpPr>
            <p:nvPr/>
          </p:nvSpPr>
          <p:spPr bwMode="auto">
            <a:xfrm>
              <a:off x="4272" y="3504"/>
              <a:ext cx="1200" cy="336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288" rIns="18288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having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kumimoji="1" lang="en-US" sz="29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Irregular Verbs - </a:t>
            </a:r>
            <a:r>
              <a:rPr kumimoji="1" lang="en-US" sz="2900" b="1" i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Be</a:t>
            </a:r>
            <a:r>
              <a:rPr kumimoji="1" lang="en-US" sz="29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1" lang="en-US" sz="2900" b="1" i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Do,</a:t>
            </a:r>
            <a:r>
              <a:rPr kumimoji="1" lang="en-US" sz="29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1" lang="en-US" sz="2900" b="1" i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Have</a:t>
            </a:r>
            <a:r>
              <a:rPr kumimoji="1" lang="en-US" sz="29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1" lang="en-US" sz="2900" b="1" dirty="0">
                <a:solidFill>
                  <a:srgbClr val="FFFF00"/>
                </a:solidFill>
                <a:latin typeface="Arial Black" charset="0"/>
                <a:ea typeface="Times New Roman" charset="0"/>
                <a:cs typeface="Times New Roman" charset="0"/>
              </a:rPr>
              <a:t/>
            </a:r>
            <a:br>
              <a:rPr kumimoji="1" lang="en-US" sz="2900" b="1" dirty="0">
                <a:solidFill>
                  <a:srgbClr val="FFFF00"/>
                </a:solidFill>
                <a:latin typeface="Arial Black" charset="0"/>
                <a:ea typeface="Times New Roman" charset="0"/>
                <a:cs typeface="Times New Roman" charset="0"/>
              </a:rPr>
            </a:br>
            <a:r>
              <a:rPr kumimoji="1" lang="en-US" sz="29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Singular and Plural Verb Forms of </a:t>
            </a:r>
            <a:r>
              <a:rPr kumimoji="1" lang="en-US" sz="2900" b="1" i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Be </a:t>
            </a:r>
            <a:r>
              <a:rPr kumimoji="1" lang="en-US" sz="29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for First, Second and Third Person</a:t>
            </a:r>
            <a:endParaRPr kumimoji="1" lang="en-US" sz="2900" b="1" dirty="0">
              <a:solidFill>
                <a:srgbClr val="FFFF00"/>
              </a:solidFill>
              <a:latin typeface="Arial Black" charset="0"/>
              <a:ea typeface="Times New Roman" charset="0"/>
              <a:cs typeface="Times New Roman" charset="0"/>
            </a:endParaRP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6789738" y="6553200"/>
            <a:ext cx="2278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88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b="1">
                <a:solidFill>
                  <a:schemeClr val="bg2">
                    <a:lumMod val="50000"/>
                  </a:schemeClr>
                </a:solidFill>
              </a:rPr>
              <a:t>PP 10-3a</a:t>
            </a:r>
          </a:p>
        </p:txBody>
      </p:sp>
      <p:sp>
        <p:nvSpPr>
          <p:cNvPr id="251931" name="Rectangle 27"/>
          <p:cNvSpPr>
            <a:spLocks noChangeArrowheads="1"/>
          </p:cNvSpPr>
          <p:nvPr/>
        </p:nvSpPr>
        <p:spPr bwMode="auto">
          <a:xfrm>
            <a:off x="3276600" y="3276600"/>
            <a:ext cx="2438400" cy="533400"/>
          </a:xfrm>
          <a:prstGeom prst="rect">
            <a:avLst/>
          </a:prstGeom>
          <a:solidFill>
            <a:srgbClr val="FBCD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Singular</a:t>
            </a:r>
          </a:p>
        </p:txBody>
      </p:sp>
      <p:sp>
        <p:nvSpPr>
          <p:cNvPr id="251932" name="Rectangle 28"/>
          <p:cNvSpPr>
            <a:spLocks noChangeArrowheads="1"/>
          </p:cNvSpPr>
          <p:nvPr/>
        </p:nvSpPr>
        <p:spPr bwMode="auto">
          <a:xfrm>
            <a:off x="6019800" y="3276600"/>
            <a:ext cx="2438400" cy="533400"/>
          </a:xfrm>
          <a:prstGeom prst="rect">
            <a:avLst/>
          </a:prstGeom>
          <a:solidFill>
            <a:srgbClr val="FBCDC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Plural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33400" y="3886200"/>
            <a:ext cx="7924800" cy="457200"/>
            <a:chOff x="336" y="2448"/>
            <a:chExt cx="4992" cy="288"/>
          </a:xfrm>
        </p:grpSpPr>
        <p:sp>
          <p:nvSpPr>
            <p:cNvPr id="251928" name="Rectangle 24"/>
            <p:cNvSpPr>
              <a:spLocks noChangeArrowheads="1"/>
            </p:cNvSpPr>
            <p:nvPr/>
          </p:nvSpPr>
          <p:spPr bwMode="auto">
            <a:xfrm>
              <a:off x="336" y="2448"/>
              <a:ext cx="1392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First Person</a:t>
              </a:r>
            </a:p>
          </p:txBody>
        </p:sp>
        <p:sp>
          <p:nvSpPr>
            <p:cNvPr id="251933" name="Rectangle 29"/>
            <p:cNvSpPr>
              <a:spLocks noChangeArrowheads="1"/>
            </p:cNvSpPr>
            <p:nvPr/>
          </p:nvSpPr>
          <p:spPr bwMode="auto">
            <a:xfrm>
              <a:off x="2064" y="2448"/>
              <a:ext cx="1536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I (am) (was)</a:t>
              </a:r>
            </a:p>
          </p:txBody>
        </p:sp>
        <p:sp>
          <p:nvSpPr>
            <p:cNvPr id="251934" name="Rectangle 30"/>
            <p:cNvSpPr>
              <a:spLocks noChangeArrowheads="1"/>
            </p:cNvSpPr>
            <p:nvPr/>
          </p:nvSpPr>
          <p:spPr bwMode="auto">
            <a:xfrm>
              <a:off x="3792" y="2448"/>
              <a:ext cx="1536" cy="288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we (are) (were)</a:t>
              </a:r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33400" y="4419600"/>
            <a:ext cx="7924800" cy="457200"/>
            <a:chOff x="336" y="2784"/>
            <a:chExt cx="4992" cy="288"/>
          </a:xfrm>
        </p:grpSpPr>
        <p:sp>
          <p:nvSpPr>
            <p:cNvPr id="251929" name="Rectangle 25"/>
            <p:cNvSpPr>
              <a:spLocks noChangeArrowheads="1"/>
            </p:cNvSpPr>
            <p:nvPr/>
          </p:nvSpPr>
          <p:spPr bwMode="auto">
            <a:xfrm>
              <a:off x="336" y="2784"/>
              <a:ext cx="139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Second Person</a:t>
              </a:r>
            </a:p>
          </p:txBody>
        </p:sp>
        <p:sp>
          <p:nvSpPr>
            <p:cNvPr id="251935" name="Rectangle 31"/>
            <p:cNvSpPr>
              <a:spLocks noChangeArrowheads="1"/>
            </p:cNvSpPr>
            <p:nvPr/>
          </p:nvSpPr>
          <p:spPr bwMode="auto">
            <a:xfrm>
              <a:off x="2064" y="2784"/>
              <a:ext cx="1536" cy="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you (are) (were)</a:t>
              </a:r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251936" name="Rectangle 32"/>
            <p:cNvSpPr>
              <a:spLocks noChangeArrowheads="1"/>
            </p:cNvSpPr>
            <p:nvPr/>
          </p:nvSpPr>
          <p:spPr bwMode="auto">
            <a:xfrm>
              <a:off x="3792" y="2784"/>
              <a:ext cx="1536" cy="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you (are) (were)</a:t>
              </a:r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33400" y="4953000"/>
            <a:ext cx="7924800" cy="1447800"/>
            <a:chOff x="336" y="3120"/>
            <a:chExt cx="4992" cy="912"/>
          </a:xfrm>
        </p:grpSpPr>
        <p:sp>
          <p:nvSpPr>
            <p:cNvPr id="251930" name="Rectangle 26"/>
            <p:cNvSpPr>
              <a:spLocks noChangeArrowheads="1"/>
            </p:cNvSpPr>
            <p:nvPr/>
          </p:nvSpPr>
          <p:spPr bwMode="auto">
            <a:xfrm>
              <a:off x="336" y="3120"/>
              <a:ext cx="1392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2">
                      <a:lumMod val="50000"/>
                    </a:schemeClr>
                  </a:solidFill>
                </a:rPr>
                <a:t>Third Person</a:t>
              </a:r>
            </a:p>
          </p:txBody>
        </p:sp>
        <p:sp>
          <p:nvSpPr>
            <p:cNvPr id="251937" name="Rectangle 33"/>
            <p:cNvSpPr>
              <a:spLocks noChangeArrowheads="1"/>
            </p:cNvSpPr>
            <p:nvPr/>
          </p:nvSpPr>
          <p:spPr bwMode="auto">
            <a:xfrm>
              <a:off x="2064" y="3120"/>
              <a:ext cx="1536" cy="43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he, she, it (is) </a:t>
              </a:r>
            </a:p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(was)</a:t>
              </a:r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251938" name="Rectangle 34"/>
            <p:cNvSpPr>
              <a:spLocks noChangeArrowheads="1"/>
            </p:cNvSpPr>
            <p:nvPr/>
          </p:nvSpPr>
          <p:spPr bwMode="auto">
            <a:xfrm>
              <a:off x="3792" y="3120"/>
              <a:ext cx="1536" cy="43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they (are) (were)</a:t>
              </a:r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251939" name="Rectangle 35"/>
            <p:cNvSpPr>
              <a:spLocks noChangeArrowheads="1"/>
            </p:cNvSpPr>
            <p:nvPr/>
          </p:nvSpPr>
          <p:spPr bwMode="auto">
            <a:xfrm>
              <a:off x="2064" y="3600"/>
              <a:ext cx="1536" cy="43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Mary (is) (was) </a:t>
              </a:r>
            </a:p>
          </p:txBody>
        </p:sp>
        <p:sp>
          <p:nvSpPr>
            <p:cNvPr id="251940" name="Rectangle 36"/>
            <p:cNvSpPr>
              <a:spLocks noChangeArrowheads="1"/>
            </p:cNvSpPr>
            <p:nvPr/>
          </p:nvSpPr>
          <p:spPr bwMode="auto">
            <a:xfrm>
              <a:off x="3792" y="3600"/>
              <a:ext cx="1536" cy="43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Mary and Tom </a:t>
              </a:r>
            </a:p>
            <a:p>
              <a:r>
                <a:rPr lang="en-US" sz="2300">
                  <a:solidFill>
                    <a:schemeClr val="bg2">
                      <a:lumMod val="50000"/>
                    </a:schemeClr>
                  </a:solidFill>
                  <a:ea typeface="Times New Roman" charset="0"/>
                  <a:cs typeface="Times New Roman" charset="0"/>
                </a:rPr>
                <a:t>(are) (were)</a:t>
              </a:r>
              <a:r>
                <a:rPr lang="en-US" sz="230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Revise by avoiding </a:t>
            </a:r>
            <a:r>
              <a:rPr lang="en-US" i="1">
                <a:solidFill>
                  <a:srgbClr val="FFFF00"/>
                </a:solidFill>
              </a:rPr>
              <a:t>to be</a:t>
            </a:r>
            <a:r>
              <a:rPr lang="en-US">
                <a:solidFill>
                  <a:srgbClr val="FFFF00"/>
                </a:solidFill>
              </a:rPr>
              <a:t> verbs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Houses were destroyed by the storm.</a:t>
            </a:r>
          </a:p>
          <a:p>
            <a:pPr>
              <a:lnSpc>
                <a:spcPct val="90000"/>
              </a:lnSpc>
            </a:pPr>
            <a:r>
              <a:rPr lang="en-US"/>
              <a:t>The cake was eaten by me.</a:t>
            </a:r>
          </a:p>
          <a:p>
            <a:pPr>
              <a:lnSpc>
                <a:spcPct val="90000"/>
              </a:lnSpc>
            </a:pPr>
            <a:r>
              <a:rPr lang="en-US"/>
              <a:t>Inexpensive ways for people to have fun are provided by parks.</a:t>
            </a:r>
          </a:p>
          <a:p>
            <a:pPr>
              <a:lnSpc>
                <a:spcPct val="90000"/>
              </a:lnSpc>
            </a:pPr>
            <a:r>
              <a:rPr lang="en-US"/>
              <a:t>Oxygen was discovered in 1774 by Joseph Priestley.</a:t>
            </a:r>
          </a:p>
          <a:p>
            <a:pPr>
              <a:lnSpc>
                <a:spcPct val="90000"/>
              </a:lnSpc>
            </a:pPr>
            <a:r>
              <a:rPr lang="en-US"/>
              <a:t>A kitten was chosen by the family to have as a pet.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Possible Answers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The storm destroyed houses</a:t>
            </a:r>
          </a:p>
          <a:p>
            <a:r>
              <a:rPr lang="en-US" sz="3600"/>
              <a:t>I ate the cake.</a:t>
            </a:r>
          </a:p>
          <a:p>
            <a:r>
              <a:rPr lang="en-US" sz="3600"/>
              <a:t>Parks provide inexpensive fun.</a:t>
            </a:r>
          </a:p>
          <a:p>
            <a:r>
              <a:rPr lang="en-US" sz="3600"/>
              <a:t>Joseph Priestley discovered oxygen in 1774.</a:t>
            </a:r>
          </a:p>
          <a:p>
            <a:r>
              <a:rPr lang="en-US" sz="3600"/>
              <a:t>The family chose a kitten as a pet.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US"/>
              <a:t>Use active voice unless specified otherwise.</a:t>
            </a:r>
          </a:p>
          <a:p>
            <a:r>
              <a:rPr lang="en-US"/>
              <a:t>Make sure the subject is acting and not being acted upon.</a:t>
            </a:r>
          </a:p>
          <a:p>
            <a:r>
              <a:rPr lang="en-US"/>
              <a:t>Use the verb form of words with suffixes</a:t>
            </a:r>
          </a:p>
          <a:p>
            <a:r>
              <a:rPr lang="en-US"/>
              <a:t>Place subjects in front of the action they perform (this often eliminates </a:t>
            </a:r>
            <a:r>
              <a:rPr lang="en-US" i="1"/>
              <a:t>to be</a:t>
            </a:r>
            <a:r>
              <a:rPr lang="en-US"/>
              <a:t> verbs) </a:t>
            </a:r>
          </a:p>
          <a:p>
            <a:r>
              <a:rPr lang="en-US"/>
              <a:t>Avoid </a:t>
            </a:r>
            <a:r>
              <a:rPr lang="en-US" i="1"/>
              <a:t>to be</a:t>
            </a:r>
            <a:r>
              <a:rPr lang="en-US"/>
              <a:t> forms of verbs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>
                <a:solidFill>
                  <a:srgbClr val="FFFF00"/>
                </a:solidFill>
              </a:rPr>
              <a:t>Why should writers think about their verbs?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3600">
                <a:effectLst/>
              </a:rPr>
              <a:t>“Verbs are the most important of all your tools.  They push the sentence forward and give it momentum.  Active verbs push hard; passive verbs tug fitfully.”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360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3600" i="1"/>
              <a:t>-- </a:t>
            </a:r>
            <a:r>
              <a:rPr lang="en-US" sz="3600"/>
              <a:t>William Zinsser,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3600" i="1"/>
              <a:t>    On Writing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What is Active Voice?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the Active voice, the subject performs the action.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dirty="0"/>
              <a:t>For example:</a:t>
            </a:r>
            <a:endParaRPr lang="en-US" dirty="0" smtClean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u="sng" dirty="0" smtClean="0"/>
              <a:t>John draws </a:t>
            </a:r>
            <a:r>
              <a:rPr lang="en-US" u="sng" dirty="0"/>
              <a:t>a picture.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u="sng" dirty="0" smtClean="0"/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dirty="0" smtClean="0"/>
              <a:t>John is </a:t>
            </a:r>
            <a:r>
              <a:rPr lang="en-US" dirty="0"/>
              <a:t>the subject and he is doing something (drawing).</a:t>
            </a:r>
          </a:p>
        </p:txBody>
      </p:sp>
      <p:pic>
        <p:nvPicPr>
          <p:cNvPr id="7172" name="Picture 4" descr="AG00011_"/>
          <p:cNvPicPr>
            <a:picLocks noChangeAspect="1" noChangeArrowheads="1" noCrop="1"/>
          </p:cNvPicPr>
          <p:nvPr/>
        </p:nvPicPr>
        <p:blipFill>
          <a:blip r:embed="rId2">
            <a:lum bright="6000" contrast="6000"/>
          </a:blip>
          <a:srcRect/>
          <a:stretch>
            <a:fillRect/>
          </a:stretch>
        </p:blipFill>
        <p:spPr bwMode="auto">
          <a:xfrm>
            <a:off x="5638800" y="2895600"/>
            <a:ext cx="1497013" cy="169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What is passive voice?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85344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In passive voice the subject is acted upon.</a:t>
            </a: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3600" dirty="0"/>
              <a:t>For example: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3600" u="sng" dirty="0"/>
              <a:t>The picture was drawn by</a:t>
            </a:r>
            <a:r>
              <a:rPr lang="en-US" sz="3600" u="sng" dirty="0" smtClean="0"/>
              <a:t> John.</a:t>
            </a:r>
            <a:endParaRPr lang="en-US" sz="3600" u="sng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3600" u="sng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3600" dirty="0"/>
              <a:t>In this case, the drawing is the subject and it is being acted upon by</a:t>
            </a:r>
            <a:r>
              <a:rPr lang="en-US" sz="3600" dirty="0" smtClean="0"/>
              <a:t> John.</a:t>
            </a:r>
            <a:endParaRPr lang="en-US" sz="36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3600" u="sng" dirty="0"/>
          </a:p>
        </p:txBody>
      </p:sp>
      <p:pic>
        <p:nvPicPr>
          <p:cNvPr id="8196" name="Picture 4" descr="AG00052_"/>
          <p:cNvPicPr>
            <a:picLocks noChangeAspect="1" noChangeArrowheads="1" noCrop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7239000" y="152400"/>
            <a:ext cx="1676400" cy="160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solidFill>
                  <a:srgbClr val="FFFF00"/>
                </a:solidFill>
              </a:rPr>
              <a:t>When to use passive voice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US"/>
              <a:t>Use passive voice when you do not wish to emphasize the subject of the sentence.</a:t>
            </a:r>
          </a:p>
          <a:p>
            <a:pPr>
              <a:buFont typeface="Wingdings" charset="2"/>
              <a:buNone/>
            </a:pPr>
            <a:r>
              <a:rPr lang="en-US" u="sng"/>
              <a:t>Example:</a:t>
            </a:r>
          </a:p>
          <a:p>
            <a:pPr>
              <a:buFont typeface="Wingdings" charset="2"/>
              <a:buChar char="§"/>
            </a:pPr>
            <a:r>
              <a:rPr lang="en-US"/>
              <a:t>Smoking is prohibited.  (passive)</a:t>
            </a:r>
          </a:p>
          <a:p>
            <a:pPr>
              <a:buFont typeface="Wingdings" charset="2"/>
              <a:buChar char="§"/>
            </a:pPr>
            <a:r>
              <a:rPr lang="en-US"/>
              <a:t>The management prohibits smoking. (active)</a:t>
            </a:r>
          </a:p>
          <a:p>
            <a:pPr>
              <a:buFont typeface="Wingdings" charset="2"/>
              <a:buChar char="§"/>
            </a:pPr>
            <a:endParaRPr lang="en-US"/>
          </a:p>
          <a:p>
            <a:pPr>
              <a:buFont typeface="Wingdings" charset="2"/>
              <a:buNone/>
            </a:pPr>
            <a:r>
              <a:rPr lang="en-US" sz="2800">
                <a:solidFill>
                  <a:srgbClr val="FFFF00"/>
                </a:solidFill>
              </a:rPr>
              <a:t>The passive sentence takes attention away from management, so they do not have to be in the role of the “bad guys.”</a:t>
            </a:r>
          </a:p>
        </p:txBody>
      </p:sp>
      <p:pic>
        <p:nvPicPr>
          <p:cNvPr id="9220" name="Picture 4" descr="signs_NOSMO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33400"/>
            <a:ext cx="10668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Passive Voice (con’d)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5715000"/>
          </a:xfrm>
        </p:spPr>
        <p:txBody>
          <a:bodyPr/>
          <a:lstStyle/>
          <a:p>
            <a:r>
              <a:rPr lang="en-US"/>
              <a:t>Also use passive voice when you wish to emphasize what happened and the person or thing acting is unknown or unimportant.</a:t>
            </a:r>
          </a:p>
          <a:p>
            <a:pPr>
              <a:buFont typeface="Wingdings" charset="2"/>
              <a:buNone/>
            </a:pPr>
            <a:r>
              <a:rPr lang="en-US" u="sng"/>
              <a:t>Example</a:t>
            </a:r>
          </a:p>
          <a:p>
            <a:pPr>
              <a:buFont typeface="Wingdings" charset="2"/>
              <a:buChar char="§"/>
            </a:pPr>
            <a:r>
              <a:rPr lang="en-US"/>
              <a:t>Poisonous gases were found in six factories.</a:t>
            </a:r>
          </a:p>
          <a:p>
            <a:pPr>
              <a:buFont typeface="Wingdings" charset="2"/>
              <a:buNone/>
            </a:pPr>
            <a:r>
              <a:rPr lang="en-US" i="1">
                <a:solidFill>
                  <a:srgbClr val="FFFF00"/>
                </a:solidFill>
              </a:rPr>
              <a:t>	</a:t>
            </a:r>
            <a:r>
              <a:rPr lang="en-US" sz="2800" i="1">
                <a:solidFill>
                  <a:srgbClr val="FFFF00"/>
                </a:solidFill>
              </a:rPr>
              <a:t>The use of passive emphasizes the finding of </a:t>
            </a:r>
          </a:p>
          <a:p>
            <a:pPr>
              <a:buFont typeface="Wingdings" charset="2"/>
              <a:buNone/>
            </a:pPr>
            <a:r>
              <a:rPr lang="en-US" sz="2800" i="1">
                <a:solidFill>
                  <a:srgbClr val="FFFF00"/>
                </a:solidFill>
              </a:rPr>
              <a:t>	gases, not who found them.</a:t>
            </a:r>
          </a:p>
          <a:p>
            <a:pPr>
              <a:buFont typeface="Wingdings" charset="2"/>
              <a:buNone/>
            </a:pPr>
            <a:endParaRPr lang="en-US" sz="2800" i="1">
              <a:solidFill>
                <a:srgbClr val="FFFF00"/>
              </a:solidFill>
            </a:endParaRPr>
          </a:p>
          <a:p>
            <a:pPr>
              <a:buFont typeface="Wingdings" charset="2"/>
              <a:buNone/>
            </a:pPr>
            <a:r>
              <a:rPr lang="en-US" sz="2000" b="1">
                <a:solidFill>
                  <a:schemeClr val="accent1"/>
                </a:solidFill>
              </a:rPr>
              <a:t>Note:</a:t>
            </a:r>
            <a:r>
              <a:rPr lang="en-US" sz="2000" b="1"/>
              <a:t> </a:t>
            </a:r>
            <a:r>
              <a:rPr lang="en-US" sz="2000"/>
              <a:t>Because passive voice often leads to awkward or wordy </a:t>
            </a:r>
          </a:p>
          <a:p>
            <a:pPr>
              <a:buFont typeface="Wingdings" charset="2"/>
              <a:buNone/>
            </a:pPr>
            <a:r>
              <a:rPr lang="en-US" sz="2000"/>
              <a:t> constructions, use passive voice sparingly and with good reason.</a:t>
            </a:r>
          </a:p>
          <a:p>
            <a:pPr>
              <a:buFont typeface="Wingdings" charset="2"/>
              <a:buNone/>
            </a:pPr>
            <a:endParaRPr lang="en-US" sz="20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use active voice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>
              <a:buSzTx/>
              <a:buFont typeface="Wingdings" charset="2"/>
              <a:buChar char="§"/>
            </a:pPr>
            <a:r>
              <a:rPr lang="en-US" dirty="0"/>
              <a:t>Use active voice unless you are required or have very specific reasons for doing otherwise.</a:t>
            </a:r>
            <a:endParaRPr lang="en-US" dirty="0" smtClean="0"/>
          </a:p>
          <a:p>
            <a:pPr>
              <a:buSzTx/>
              <a:buFont typeface="Wingdings" charset="2"/>
              <a:buChar char="§"/>
            </a:pPr>
            <a:r>
              <a:rPr lang="en-US" dirty="0" smtClean="0"/>
              <a:t>Active </a:t>
            </a:r>
            <a:r>
              <a:rPr lang="en-US" dirty="0"/>
              <a:t>voice generally leads to more concise writing. </a:t>
            </a:r>
          </a:p>
          <a:p>
            <a:pPr>
              <a:buSzTx/>
              <a:buFont typeface="Wingdings" charset="2"/>
              <a:buChar char="§"/>
            </a:pPr>
            <a:r>
              <a:rPr lang="en-US" dirty="0"/>
              <a:t>It clarifies who is performing the action.</a:t>
            </a:r>
          </a:p>
          <a:p>
            <a:pPr>
              <a:buFont typeface="Wingdings" charset="2"/>
              <a:buNone/>
            </a:pPr>
            <a:endParaRPr lang="en-US" dirty="0"/>
          </a:p>
        </p:txBody>
      </p:sp>
      <p:pic>
        <p:nvPicPr>
          <p:cNvPr id="12294" name="Picture 6" descr="pullups_male_md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953000"/>
            <a:ext cx="1447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How to avoid passive voice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US"/>
              <a:t>Many English verbs have been changed into useful nouns with the use of a suffix. </a:t>
            </a:r>
          </a:p>
          <a:p>
            <a:pPr algn="ctr">
              <a:buFont typeface="Wingdings" charset="2"/>
              <a:buNone/>
            </a:pPr>
            <a:r>
              <a:rPr lang="en-US" i="1"/>
              <a:t>Announce – announcement</a:t>
            </a:r>
          </a:p>
          <a:p>
            <a:pPr algn="ctr">
              <a:buFont typeface="Wingdings" charset="2"/>
              <a:buNone/>
            </a:pPr>
            <a:r>
              <a:rPr lang="en-US" i="1"/>
              <a:t>Propose - proposal</a:t>
            </a:r>
          </a:p>
          <a:p>
            <a:pPr algn="ctr">
              <a:buFont typeface="Wingdings" charset="2"/>
              <a:buNone/>
            </a:pPr>
            <a:r>
              <a:rPr lang="en-US" i="1"/>
              <a:t>Depart – departure</a:t>
            </a:r>
          </a:p>
          <a:p>
            <a:pPr algn="ctr">
              <a:buFont typeface="Wingdings" charset="2"/>
              <a:buNone/>
            </a:pPr>
            <a:r>
              <a:rPr lang="en-US" i="1"/>
              <a:t>Meet – meeting </a:t>
            </a:r>
          </a:p>
          <a:p>
            <a:r>
              <a:rPr lang="en-US"/>
              <a:t>For active voice sentences use the verb instead of the noun form of these kinds of words.</a:t>
            </a:r>
          </a:p>
          <a:p>
            <a:pPr>
              <a:buFont typeface="Wingdings" charset="2"/>
              <a:buChar char="§"/>
            </a:pPr>
            <a:endParaRPr lang="en-US"/>
          </a:p>
          <a:p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Rewrite the following sentences by changing nouns to verbs.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8458200" cy="4114800"/>
          </a:xfrm>
        </p:spPr>
        <p:txBody>
          <a:bodyPr/>
          <a:lstStyle/>
          <a:p>
            <a:r>
              <a:rPr lang="en-US"/>
              <a:t>The two scientists could not arrive at a conclusion on anything.</a:t>
            </a:r>
          </a:p>
          <a:p>
            <a:r>
              <a:rPr lang="en-US"/>
              <a:t>They held discussions on several topics.</a:t>
            </a:r>
          </a:p>
          <a:p>
            <a:r>
              <a:rPr lang="en-US"/>
              <a:t>However, neither could put forth a proposal for a plan.  </a:t>
            </a:r>
          </a:p>
          <a:p>
            <a:r>
              <a:rPr lang="en-US"/>
              <a:t>They only made a translation of previous studies.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9341</TotalTime>
  <Words>795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Whirlpool</vt:lpstr>
      <vt:lpstr>Active vs. Passive Voice </vt:lpstr>
      <vt:lpstr>Why should writers think about their verbs?</vt:lpstr>
      <vt:lpstr>What is Active Voice?</vt:lpstr>
      <vt:lpstr>What is passive voice?</vt:lpstr>
      <vt:lpstr>When to use passive voice</vt:lpstr>
      <vt:lpstr>Passive Voice (con’d)</vt:lpstr>
      <vt:lpstr>When to use active voice</vt:lpstr>
      <vt:lpstr>How to avoid passive voice</vt:lpstr>
      <vt:lpstr>Rewrite the following sentences by changing nouns to verbs.</vt:lpstr>
      <vt:lpstr>Possible Answers</vt:lpstr>
      <vt:lpstr>Changing From Passive to Active Voice</vt:lpstr>
      <vt:lpstr>Answers</vt:lpstr>
      <vt:lpstr>Avoid forms of the verb to be</vt:lpstr>
      <vt:lpstr>Irregular Verbs  Be, Do, Have </vt:lpstr>
      <vt:lpstr>Irregular Verbs - Be, Do, Have  Singular and Plural Verb Forms of Be for First, Second and Third Person</vt:lpstr>
      <vt:lpstr>Revise by avoiding to be verbs</vt:lpstr>
      <vt:lpstr>Possible Answers</vt:lpstr>
      <vt:lpstr>Summary</vt:lpstr>
    </vt:vector>
  </TitlesOfParts>
  <Company>Florida International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vs. Passive Voice:</dc:title>
  <dc:creator>Learning Center</dc:creator>
  <cp:lastModifiedBy>Lisa Landis</cp:lastModifiedBy>
  <cp:revision>19</cp:revision>
  <dcterms:created xsi:type="dcterms:W3CDTF">2011-10-16T03:55:01Z</dcterms:created>
  <dcterms:modified xsi:type="dcterms:W3CDTF">2012-08-18T06:12:55Z</dcterms:modified>
</cp:coreProperties>
</file>